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  <p:sldMasterId id="2147483695" r:id="rId5"/>
  </p:sldMasterIdLst>
  <p:notesMasterIdLst>
    <p:notesMasterId r:id="rId44"/>
  </p:notesMasterIdLst>
  <p:sldIdLst>
    <p:sldId id="712" r:id="rId6"/>
    <p:sldId id="665" r:id="rId7"/>
    <p:sldId id="643" r:id="rId8"/>
    <p:sldId id="676" r:id="rId9"/>
    <p:sldId id="677" r:id="rId10"/>
    <p:sldId id="678" r:id="rId11"/>
    <p:sldId id="580" r:id="rId12"/>
    <p:sldId id="581" r:id="rId13"/>
    <p:sldId id="719" r:id="rId14"/>
    <p:sldId id="582" r:id="rId15"/>
    <p:sldId id="584" r:id="rId16"/>
    <p:sldId id="585" r:id="rId17"/>
    <p:sldId id="700" r:id="rId18"/>
    <p:sldId id="711" r:id="rId19"/>
    <p:sldId id="583" r:id="rId20"/>
    <p:sldId id="586" r:id="rId21"/>
    <p:sldId id="588" r:id="rId22"/>
    <p:sldId id="681" r:id="rId23"/>
    <p:sldId id="717" r:id="rId24"/>
    <p:sldId id="714" r:id="rId25"/>
    <p:sldId id="721" r:id="rId26"/>
    <p:sldId id="722" r:id="rId27"/>
    <p:sldId id="723" r:id="rId28"/>
    <p:sldId id="720" r:id="rId29"/>
    <p:sldId id="645" r:id="rId30"/>
    <p:sldId id="679" r:id="rId31"/>
    <p:sldId id="680" r:id="rId32"/>
    <p:sldId id="682" r:id="rId33"/>
    <p:sldId id="683" r:id="rId34"/>
    <p:sldId id="697" r:id="rId35"/>
    <p:sldId id="597" r:id="rId36"/>
    <p:sldId id="701" r:id="rId37"/>
    <p:sldId id="710" r:id="rId38"/>
    <p:sldId id="699" r:id="rId39"/>
    <p:sldId id="698" r:id="rId40"/>
    <p:sldId id="702" r:id="rId41"/>
    <p:sldId id="724" r:id="rId42"/>
    <p:sldId id="667" r:id="rId43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B"/>
    <a:srgbClr val="9CE39F"/>
    <a:srgbClr val="0000FF"/>
    <a:srgbClr val="33CC33"/>
    <a:srgbClr val="2A04B4"/>
    <a:srgbClr val="000000"/>
    <a:srgbClr val="3C1A56"/>
    <a:srgbClr val="157D3A"/>
    <a:srgbClr val="178D41"/>
    <a:srgbClr val="FFF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E52D9-AA99-4E12-AF6F-3398F66315CB}" v="1719" dt="2024-03-01T11:55:54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86420" autoAdjust="0"/>
  </p:normalViewPr>
  <p:slideViewPr>
    <p:cSldViewPr snapToGrid="0">
      <p:cViewPr>
        <p:scale>
          <a:sx n="87" d="100"/>
          <a:sy n="87" d="100"/>
        </p:scale>
        <p:origin x="582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1EA1-3E33-4FD1-ADD1-5EEE605CA8B7}" type="datetimeFigureOut">
              <a:rPr lang="nb-NO" smtClean="0"/>
              <a:t>01.03.2024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E331C-145B-416A-B61C-181CC13380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839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E331C-145B-416A-B61C-181CC133807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8458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E331C-145B-416A-B61C-181CC133807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692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79FFE-43D4-4E4A-866B-0752D1BC44B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9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E331C-145B-416A-B61C-181CC133807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716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304232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422958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dirty="0"/>
              <a:t>UNDERTITTEL SKAL INN HER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tekst, visittkort&#10;&#10;Beskrivelse som er generert med høy visshet">
            <a:extLst>
              <a:ext uri="{FF2B5EF4-FFF2-40B4-BE49-F238E27FC236}">
                <a16:creationId xmlns:a16="http://schemas.microsoft.com/office/drawing/2014/main" id="{71D9FA1D-1518-42B9-8374-CF47B9709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59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3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446342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281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231188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2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2117601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515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3153743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1071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140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3963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11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2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69052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62" r:id="rId4"/>
    <p:sldLayoutId id="2147483673" r:id="rId5"/>
    <p:sldLayoutId id="2147483690" r:id="rId6"/>
    <p:sldLayoutId id="2147483674" r:id="rId7"/>
    <p:sldLayoutId id="2147483691" r:id="rId8"/>
    <p:sldLayoutId id="2147483675" r:id="rId9"/>
    <p:sldLayoutId id="2147483692" r:id="rId10"/>
    <p:sldLayoutId id="2147483676" r:id="rId11"/>
    <p:sldLayoutId id="2147483666" r:id="rId12"/>
    <p:sldLayoutId id="2147483667" r:id="rId13"/>
    <p:sldLayoutId id="2147483677" r:id="rId14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tisticsnorway/kurs-metode-sdc-2024/blob/main/exercises/hierarchies.md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GaussSuppressio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GaussSuppression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ran.r-project.org/package=GaussSuppression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DADA9A-CC0A-6935-7872-30FDB0F6B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6" y="811851"/>
            <a:ext cx="11015529" cy="2201316"/>
          </a:xfrm>
        </p:spPr>
        <p:txBody>
          <a:bodyPr>
            <a:normAutofit/>
          </a:bodyPr>
          <a:lstStyle/>
          <a:p>
            <a:r>
              <a:rPr lang="en-US" sz="4000" dirty="0"/>
              <a:t>Statistical Disclosure Control </a:t>
            </a:r>
            <a:br>
              <a:rPr lang="en-US" sz="4000" dirty="0"/>
            </a:br>
            <a:r>
              <a:rPr lang="en-US" sz="4000" dirty="0"/>
              <a:t>(SDC)</a:t>
            </a:r>
            <a:br>
              <a:rPr lang="en-US" sz="5300" dirty="0"/>
            </a:br>
            <a:r>
              <a:rPr lang="en-US" sz="5300" dirty="0"/>
              <a:t>day 3, part 2</a:t>
            </a:r>
            <a:endParaRPr lang="en-US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63A9269-E7E9-2A05-82C0-6531D9D82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5608320"/>
            <a:ext cx="9390018" cy="401648"/>
          </a:xfrm>
        </p:spPr>
        <p:txBody>
          <a:bodyPr/>
          <a:lstStyle/>
          <a:p>
            <a:r>
              <a:rPr lang="en-US" dirty="0"/>
              <a:t>01.03.2024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B7BC349-232A-9AFB-A28A-171A07C8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43" y="2372252"/>
            <a:ext cx="2009018" cy="2113496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5F4B48A-865A-7DC9-650E-3EB061A2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36" y="2426051"/>
            <a:ext cx="1839976" cy="1709688"/>
          </a:xfrm>
          <a:prstGeom prst="rect">
            <a:avLst/>
          </a:prstGeo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915F4710-DEE0-5FE8-62F5-53DBDEFBA9F9}"/>
              </a:ext>
            </a:extLst>
          </p:cNvPr>
          <p:cNvSpPr txBox="1">
            <a:spLocks/>
          </p:cNvSpPr>
          <p:nvPr/>
        </p:nvSpPr>
        <p:spPr>
          <a:xfrm>
            <a:off x="4310743" y="3429000"/>
            <a:ext cx="3570513" cy="1584206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/>
                </a:solidFill>
                <a:latin typeface="Lucida Console" panose="020B0609040504020204" pitchFamily="49" charset="0"/>
              </a:rPr>
              <a:t>hierarchies</a:t>
            </a:r>
          </a:p>
          <a:p>
            <a:pPr>
              <a:lnSpc>
                <a:spcPct val="100000"/>
              </a:lnSpc>
            </a:pP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removeEmpty</a:t>
            </a: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60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0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C7426C70-7DE5-095A-2961-3F12BE8E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05" y="551048"/>
            <a:ext cx="5341121" cy="1311128"/>
          </a:xfrm>
        </p:spPr>
        <p:txBody>
          <a:bodyPr/>
          <a:lstStyle/>
          <a:p>
            <a:r>
              <a:rPr lang="en-US" sz="4400" dirty="0"/>
              <a:t>Hierarchies from data</a:t>
            </a:r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BAA1879C-26BE-11A4-E29C-0B4F14C1C7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45940" y="2173461"/>
            <a:ext cx="3935157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130C0E2-DECF-2171-40D6-B821078FC3F1}"/>
              </a:ext>
            </a:extLst>
          </p:cNvPr>
          <p:cNvSpPr txBox="1"/>
          <p:nvPr/>
        </p:nvSpPr>
        <p:spPr>
          <a:xfrm>
            <a:off x="667067" y="218757"/>
            <a:ext cx="9858057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hi1 &lt;-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FindDimLists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(dataset[c("sector4",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")])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hi1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$sector4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levels         codes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     @         Total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     @@       private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3    @@@   Agriculture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4    @@@ Entertainment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5    @@@      Industry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6     @@        public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7    @@@  Governmental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$geo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levels    codes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     @    Total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     @@       EU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3    @@@ Portugal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4    @@@    Spain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5     @@    </a:t>
            </a:r>
            <a:r>
              <a:rPr lang="en-GB" sz="1400" dirty="0" err="1">
                <a:latin typeface="Lucida Console" panose="020B0609040504020204" pitchFamily="49" charset="0"/>
              </a:rPr>
              <a:t>nonEU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6    @@@  Iceland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hi2 &lt;- DimList2Hrc(hi1)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hi2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$sector4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[1] "private"   "@Agriculture"   "@Entertainment"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"@Industry"   "public"         "@Governmental" 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$geo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[1] "EU"  "@Portugal"  "@Spain"  "</a:t>
            </a:r>
            <a:r>
              <a:rPr lang="en-GB" sz="1400" dirty="0" err="1">
                <a:latin typeface="Lucida Console" panose="020B06090405040202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</a:rPr>
              <a:t>"  "@Iceland" </a:t>
            </a:r>
          </a:p>
          <a:p>
            <a:endParaRPr lang="en-GB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8CC9F364-451B-763B-A157-EBE4D262E574}"/>
              </a:ext>
            </a:extLst>
          </p:cNvPr>
          <p:cNvSpPr txBox="1">
            <a:spLocks/>
          </p:cNvSpPr>
          <p:nvPr/>
        </p:nvSpPr>
        <p:spPr>
          <a:xfrm>
            <a:off x="7162686" y="1588742"/>
            <a:ext cx="2959928" cy="1531109"/>
          </a:xfrm>
          <a:prstGeom prst="wedgeRoundRectCallout">
            <a:avLst>
              <a:gd name="adj1" fmla="val -190998"/>
              <a:gd name="adj2" fmla="val -10156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is a list of data frames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</a:rPr>
              <a:t>Names are the variable names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57A0F706-63BE-6167-9D36-8637557DBB38}"/>
              </a:ext>
            </a:extLst>
          </p:cNvPr>
          <p:cNvSpPr txBox="1">
            <a:spLocks/>
          </p:cNvSpPr>
          <p:nvPr/>
        </p:nvSpPr>
        <p:spPr>
          <a:xfrm>
            <a:off x="5127786" y="3673549"/>
            <a:ext cx="2800915" cy="1499446"/>
          </a:xfrm>
          <a:prstGeom prst="wedgeRoundRectCallout">
            <a:avLst>
              <a:gd name="adj1" fmla="val -101021"/>
              <a:gd name="adj2" fmla="val 354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is a list of data vectors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</a:rPr>
              <a:t>Names are the variable names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24C37ED-E02A-21FA-D82E-E3508AE8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87" y="1885287"/>
            <a:ext cx="1418829" cy="2191241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3A11AC09-2B56-2651-E98D-C477D56A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816" y="4076528"/>
            <a:ext cx="1616574" cy="2597119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380469AC-595B-EC55-C8B4-673E9CB1751D}"/>
              </a:ext>
            </a:extLst>
          </p:cNvPr>
          <p:cNvSpPr txBox="1">
            <a:spLocks/>
          </p:cNvSpPr>
          <p:nvPr/>
        </p:nvSpPr>
        <p:spPr>
          <a:xfrm>
            <a:off x="4494437" y="537529"/>
            <a:ext cx="6868527" cy="354911"/>
          </a:xfrm>
          <a:prstGeom prst="wedgeRoundRectCallout">
            <a:avLst>
              <a:gd name="adj1" fmla="val -59221"/>
              <a:gd name="adj2" fmla="val -4158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This is code to generate the </a:t>
            </a:r>
            <a:r>
              <a:rPr lang="en-US" sz="1200" dirty="0" err="1">
                <a:solidFill>
                  <a:schemeClr val="tx1"/>
                </a:solidFill>
              </a:rPr>
              <a:t>sdcTable</a:t>
            </a:r>
            <a:r>
              <a:rPr lang="en-US" sz="1200" dirty="0">
                <a:solidFill>
                  <a:schemeClr val="tx1"/>
                </a:solidFill>
              </a:rPr>
              <a:t> type hierarchy by using the </a:t>
            </a:r>
            <a:r>
              <a:rPr lang="en-US" sz="1200" dirty="0" err="1">
                <a:solidFill>
                  <a:schemeClr val="tx1"/>
                </a:solidFill>
              </a:rPr>
              <a:t>FindDimLists</a:t>
            </a:r>
            <a:r>
              <a:rPr lang="en-US" sz="1200" dirty="0">
                <a:solidFill>
                  <a:schemeClr val="tx1"/>
                </a:solidFill>
              </a:rPr>
              <a:t> function </a:t>
            </a: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E5730F0A-4E0C-95B5-78A2-8B18E3BF083F}"/>
              </a:ext>
            </a:extLst>
          </p:cNvPr>
          <p:cNvSpPr txBox="1">
            <a:spLocks/>
          </p:cNvSpPr>
          <p:nvPr/>
        </p:nvSpPr>
        <p:spPr>
          <a:xfrm>
            <a:off x="2211646" y="6496191"/>
            <a:ext cx="6229711" cy="354911"/>
          </a:xfrm>
          <a:prstGeom prst="wedgeRoundRectCallout">
            <a:avLst>
              <a:gd name="adj1" fmla="val -50260"/>
              <a:gd name="adj2" fmla="val -3074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Above is code to convert hierarchy to the tau-Argus type hierarchy  </a:t>
            </a:r>
          </a:p>
        </p:txBody>
      </p:sp>
    </p:spTree>
    <p:extLst>
      <p:ext uri="{BB962C8B-B14F-4D97-AF65-F5344CB8AC3E}">
        <p14:creationId xmlns:p14="http://schemas.microsoft.com/office/powerpoint/2010/main" val="82627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C7426C70-7DE5-095A-2961-3F12BE8E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888" y="551048"/>
            <a:ext cx="5258147" cy="1311128"/>
          </a:xfrm>
        </p:spPr>
        <p:txBody>
          <a:bodyPr/>
          <a:lstStyle/>
          <a:p>
            <a:r>
              <a:rPr lang="en-US" sz="4400" dirty="0"/>
              <a:t>Hierarchies from data</a:t>
            </a:r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BAA1879C-26BE-11A4-E29C-0B4F14C1C7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45940" y="2173461"/>
            <a:ext cx="3935157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130C0E2-DECF-2171-40D6-B821078FC3F1}"/>
              </a:ext>
            </a:extLst>
          </p:cNvPr>
          <p:cNvSpPr txBox="1"/>
          <p:nvPr/>
        </p:nvSpPr>
        <p:spPr>
          <a:xfrm>
            <a:off x="395794" y="308972"/>
            <a:ext cx="926255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hi3 &lt;-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FindHierarchies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(dataset[c("sector4", "sector2", "geo", "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")])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hi3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$sector4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 </a:t>
            </a:r>
            <a:r>
              <a:rPr lang="en-US" sz="1400" dirty="0" err="1">
                <a:latin typeface="Lucida Console" panose="020B0609040504020204" pitchFamily="49" charset="0"/>
              </a:rPr>
              <a:t>mapsFrom</a:t>
            </a:r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mapsTo</a:t>
            </a:r>
            <a:r>
              <a:rPr lang="en-US" sz="1400" dirty="0">
                <a:latin typeface="Lucida Console" panose="020B0609040504020204" pitchFamily="49" charset="0"/>
              </a:rPr>
              <a:t> sign level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1       private   Total    1     2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2   Agriculture private    1     1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3 Entertainment private    1     1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4      Industry private    1     1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5        public   Total    1     2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6  Governmental  public    1     1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$geo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mapsFrom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latin typeface="Lucida Console" panose="020B0609040504020204" pitchFamily="49" charset="0"/>
              </a:rPr>
              <a:t>mapsTo</a:t>
            </a:r>
            <a:r>
              <a:rPr lang="en-US" sz="1400" dirty="0">
                <a:latin typeface="Lucida Console" panose="020B0609040504020204" pitchFamily="49" charset="0"/>
              </a:rPr>
              <a:t> sign level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1       EU  Total    1     2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2 Portugal     EU    1     1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3    Spain     EU    1     1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4   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Total    1     2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5  Iceland 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1     1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hi4 &lt;- Hierarchies2Formulas(hi3)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&gt; hi4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$sector4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[1] "Total = private + public"                    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"private = Agriculture + Entertainment + Industry"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"public = Governmental"                           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$geo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[1] "Total = EU +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“  "EU = Portugal + Spain"  "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= Iceland" </a:t>
            </a: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8CC9F364-451B-763B-A157-EBE4D262E574}"/>
              </a:ext>
            </a:extLst>
          </p:cNvPr>
          <p:cNvSpPr txBox="1">
            <a:spLocks/>
          </p:cNvSpPr>
          <p:nvPr/>
        </p:nvSpPr>
        <p:spPr>
          <a:xfrm>
            <a:off x="4568124" y="1166092"/>
            <a:ext cx="2496765" cy="1531109"/>
          </a:xfrm>
          <a:prstGeom prst="wedgeRoundRectCallout">
            <a:avLst>
              <a:gd name="adj1" fmla="val -64214"/>
              <a:gd name="adj2" fmla="val -3885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is a list of data frames</a:t>
            </a:r>
            <a:r>
              <a:rPr lang="nb-NO" sz="1800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</a:rPr>
              <a:t>Names are the variable names</a:t>
            </a:r>
            <a:endParaRPr lang="nb-NO" sz="1800" dirty="0">
              <a:solidFill>
                <a:srgbClr val="0000FF"/>
              </a:solidFill>
            </a:endParaRP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57A0F706-63BE-6167-9D36-8637557DBB38}"/>
              </a:ext>
            </a:extLst>
          </p:cNvPr>
          <p:cNvSpPr txBox="1">
            <a:spLocks/>
          </p:cNvSpPr>
          <p:nvPr/>
        </p:nvSpPr>
        <p:spPr>
          <a:xfrm>
            <a:off x="4857549" y="3371349"/>
            <a:ext cx="2959929" cy="1531109"/>
          </a:xfrm>
          <a:prstGeom prst="wedgeRoundRectCallout">
            <a:avLst>
              <a:gd name="adj1" fmla="val -66762"/>
              <a:gd name="adj2" fmla="val 365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is a list of data vectors</a:t>
            </a:r>
            <a:r>
              <a:rPr lang="nb-NO" sz="1800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</a:rPr>
              <a:t>Names are the variable names</a:t>
            </a:r>
            <a:endParaRPr lang="nb-NO" sz="1800" dirty="0">
              <a:solidFill>
                <a:srgbClr val="0000FF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86FBB222-3EBD-E0A4-ECE0-29CA10CA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92" y="1836148"/>
            <a:ext cx="4031807" cy="204044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CB1D7307-6899-900F-95CF-F99D8458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44" y="4286771"/>
            <a:ext cx="2590939" cy="2316812"/>
          </a:xfrm>
          <a:prstGeom prst="rect">
            <a:avLst/>
          </a:prstGeom>
        </p:spPr>
      </p:pic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828F9FA3-9EBB-EDFF-C3D5-597266590691}"/>
              </a:ext>
            </a:extLst>
          </p:cNvPr>
          <p:cNvSpPr txBox="1">
            <a:spLocks/>
          </p:cNvSpPr>
          <p:nvPr/>
        </p:nvSpPr>
        <p:spPr>
          <a:xfrm>
            <a:off x="3531911" y="606092"/>
            <a:ext cx="6868527" cy="354911"/>
          </a:xfrm>
          <a:prstGeom prst="wedgeRoundRectCallout">
            <a:avLst>
              <a:gd name="adj1" fmla="val -59221"/>
              <a:gd name="adj2" fmla="val -4158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This is code to generate the from-to table by using the </a:t>
            </a:r>
            <a:r>
              <a:rPr lang="en-US" sz="1200" dirty="0" err="1">
                <a:solidFill>
                  <a:schemeClr val="tx1"/>
                </a:solidFill>
              </a:rPr>
              <a:t>FindHierarchies</a:t>
            </a:r>
            <a:r>
              <a:rPr lang="en-US" sz="1200" dirty="0">
                <a:solidFill>
                  <a:schemeClr val="tx1"/>
                </a:solidFill>
              </a:rPr>
              <a:t> function </a:t>
            </a: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7457ACE1-DC16-0C14-69E4-CD2EFEA617DE}"/>
              </a:ext>
            </a:extLst>
          </p:cNvPr>
          <p:cNvSpPr txBox="1">
            <a:spLocks/>
          </p:cNvSpPr>
          <p:nvPr/>
        </p:nvSpPr>
        <p:spPr>
          <a:xfrm>
            <a:off x="2041681" y="6466451"/>
            <a:ext cx="6229711" cy="354911"/>
          </a:xfrm>
          <a:prstGeom prst="wedgeRoundRectCallout">
            <a:avLst>
              <a:gd name="adj1" fmla="val -50260"/>
              <a:gd name="adj2" fmla="val -3074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Above is code to convert hierarchy to the formula type hierarchy  </a:t>
            </a:r>
          </a:p>
        </p:txBody>
      </p:sp>
    </p:spTree>
    <p:extLst>
      <p:ext uri="{BB962C8B-B14F-4D97-AF65-F5344CB8AC3E}">
        <p14:creationId xmlns:p14="http://schemas.microsoft.com/office/powerpoint/2010/main" val="12285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B2130A-EEF2-8074-FCE4-E837E385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465" y="551048"/>
            <a:ext cx="4859284" cy="1311128"/>
          </a:xfrm>
        </p:spPr>
        <p:txBody>
          <a:bodyPr>
            <a:normAutofit/>
          </a:bodyPr>
          <a:lstStyle/>
          <a:p>
            <a:r>
              <a:rPr lang="en-US" dirty="0"/>
              <a:t>Hierarchies can be input  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890C57DC-4A71-4FB9-EC01-9061904ED86D}"/>
              </a:ext>
            </a:extLst>
          </p:cNvPr>
          <p:cNvSpPr txBox="1"/>
          <p:nvPr/>
        </p:nvSpPr>
        <p:spPr>
          <a:xfrm>
            <a:off x="538257" y="1739534"/>
            <a:ext cx="88007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(data=dataset,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= "value",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>
                <a:latin typeface="Lucida Console" panose="020B0609040504020204" pitchFamily="49" charset="0"/>
              </a:rPr>
              <a:t>hierarchies = hi2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n = 1:2, k = c(80, 99))</a:t>
            </a: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26CB41E4-73C2-4EAB-6D7E-0D7015229EEF}"/>
              </a:ext>
            </a:extLst>
          </p:cNvPr>
          <p:cNvSpPr txBox="1">
            <a:spLocks/>
          </p:cNvSpPr>
          <p:nvPr/>
        </p:nvSpPr>
        <p:spPr>
          <a:xfrm>
            <a:off x="5032444" y="462154"/>
            <a:ext cx="1883924" cy="3960755"/>
          </a:xfrm>
          <a:prstGeom prst="wedgeRoundRectCallout">
            <a:avLst>
              <a:gd name="adj1" fmla="val -79883"/>
              <a:gd name="adj2" fmla="val 648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In these variants, the </a:t>
            </a:r>
            <a:r>
              <a:rPr lang="en-US" sz="1600" dirty="0" err="1">
                <a:solidFill>
                  <a:srgbClr val="0000FF"/>
                </a:solidFill>
              </a:rPr>
              <a:t>eu</a:t>
            </a:r>
            <a:r>
              <a:rPr lang="en-US" sz="1600" dirty="0">
                <a:solidFill>
                  <a:srgbClr val="0000FF"/>
                </a:solidFill>
              </a:rPr>
              <a:t> variable is not needed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Just the same variables as the names of the hierarchies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That is, the most detailed</a:t>
            </a:r>
          </a:p>
        </p:txBody>
      </p:sp>
      <p:sp>
        <p:nvSpPr>
          <p:cNvPr id="12" name="Bildeforklaring formet som et avrundet rektangel 5">
            <a:extLst>
              <a:ext uri="{FF2B5EF4-FFF2-40B4-BE49-F238E27FC236}">
                <a16:creationId xmlns:a16="http://schemas.microsoft.com/office/drawing/2014/main" id="{628D65D5-62C7-2BD5-7F3A-52BFC11F8D11}"/>
              </a:ext>
            </a:extLst>
          </p:cNvPr>
          <p:cNvSpPr txBox="1">
            <a:spLocks/>
          </p:cNvSpPr>
          <p:nvPr/>
        </p:nvSpPr>
        <p:spPr>
          <a:xfrm>
            <a:off x="7424109" y="4025307"/>
            <a:ext cx="3794596" cy="1928477"/>
          </a:xfrm>
          <a:prstGeom prst="wedgeRoundRectCallout">
            <a:avLst>
              <a:gd name="adj1" fmla="val -86464"/>
              <a:gd name="adj2" fmla="val 367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FF"/>
                </a:solidFill>
              </a:rPr>
              <a:t>Automation with </a:t>
            </a:r>
            <a:r>
              <a:rPr lang="en-US" sz="1600" dirty="0" err="1">
                <a:solidFill>
                  <a:srgbClr val="0000FF"/>
                </a:solidFill>
              </a:rPr>
              <a:t>dimVar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Hierarchies are found from data with </a:t>
            </a:r>
            <a:r>
              <a:rPr lang="en-US" sz="1600" dirty="0" err="1">
                <a:solidFill>
                  <a:srgbClr val="0000FF"/>
                </a:solidFill>
              </a:rPr>
              <a:t>FindHierarchies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Then these hierarchies are used as input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91E9002-FB76-35FA-ABC3-11167A2ED7CD}"/>
              </a:ext>
            </a:extLst>
          </p:cNvPr>
          <p:cNvSpPr txBox="1"/>
          <p:nvPr/>
        </p:nvSpPr>
        <p:spPr>
          <a:xfrm>
            <a:off x="538257" y="5356288"/>
            <a:ext cx="88007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(data=dataset,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= "value",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US" sz="1400" dirty="0" err="1">
                <a:latin typeface="Lucida Console" panose="020B0609040504020204" pitchFamily="49" charset="0"/>
              </a:rPr>
              <a:t>dimVar</a:t>
            </a:r>
            <a:r>
              <a:rPr lang="en-US" sz="1400" dirty="0">
                <a:latin typeface="Lucida Console" panose="020B0609040504020204" pitchFamily="49" charset="0"/>
              </a:rPr>
              <a:t>= c("sector4", "sector2", "geo", "</a:t>
            </a:r>
            <a:r>
              <a:rPr lang="en-US" sz="1400" dirty="0" err="1">
                <a:latin typeface="Lucida Console" panose="020B0609040504020204" pitchFamily="49" charset="0"/>
              </a:rPr>
              <a:t>eu</a:t>
            </a:r>
            <a:r>
              <a:rPr lang="en-US" sz="1400" dirty="0">
                <a:latin typeface="Lucida Console" panose="020B0609040504020204" pitchFamily="49" charset="0"/>
              </a:rPr>
              <a:t>")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n = 1:2, k = c(80, 99))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16C3E9B-3ED5-512A-745B-15FD09747E0E}"/>
              </a:ext>
            </a:extLst>
          </p:cNvPr>
          <p:cNvSpPr txBox="1"/>
          <p:nvPr/>
        </p:nvSpPr>
        <p:spPr>
          <a:xfrm>
            <a:off x="538257" y="615303"/>
            <a:ext cx="88007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(data=dataset,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= "value",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>
                <a:latin typeface="Lucida Console" panose="020B0609040504020204" pitchFamily="49" charset="0"/>
              </a:rPr>
              <a:t>hierarchies = hi1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n = 1:2, k = c(80, 99))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4B4DA16D-1ED5-5D0F-0911-3DAB45AFCDB0}"/>
              </a:ext>
            </a:extLst>
          </p:cNvPr>
          <p:cNvSpPr txBox="1"/>
          <p:nvPr/>
        </p:nvSpPr>
        <p:spPr>
          <a:xfrm>
            <a:off x="538257" y="2917155"/>
            <a:ext cx="88007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(data=dataset,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= "value",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>
                <a:latin typeface="Lucida Console" panose="020B0609040504020204" pitchFamily="49" charset="0"/>
              </a:rPr>
              <a:t>hierarchies = hi3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n = 1:2, k = c(80, 99))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A09D4AA7-2FEF-8FA5-597F-6D68D898FB2D}"/>
              </a:ext>
            </a:extLst>
          </p:cNvPr>
          <p:cNvSpPr txBox="1"/>
          <p:nvPr/>
        </p:nvSpPr>
        <p:spPr>
          <a:xfrm>
            <a:off x="538257" y="4068273"/>
            <a:ext cx="88007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(data=dataset,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= "value",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400" dirty="0">
                <a:latin typeface="Lucida Console" panose="020B0609040504020204" pitchFamily="49" charset="0"/>
              </a:rPr>
              <a:t>hierarchies = hi4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,  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       n = 1:2, k = c(80, 99))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805992C-6624-28CB-A630-8469B52741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91465" y="2442532"/>
            <a:ext cx="4459884" cy="25141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All five variants give the same answer  </a:t>
            </a:r>
          </a:p>
          <a:p>
            <a:endParaRPr lang="en-US" dirty="0"/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70B029A1-0AC2-887C-6D65-6B6E3CA10E26}"/>
              </a:ext>
            </a:extLst>
          </p:cNvPr>
          <p:cNvSpPr txBox="1">
            <a:spLocks/>
          </p:cNvSpPr>
          <p:nvPr/>
        </p:nvSpPr>
        <p:spPr>
          <a:xfrm>
            <a:off x="7186301" y="1829194"/>
            <a:ext cx="4467442" cy="558859"/>
          </a:xfrm>
          <a:prstGeom prst="wedgeRoundRectCallout">
            <a:avLst>
              <a:gd name="adj1" fmla="val -3203"/>
              <a:gd name="adj2" fmla="val -2464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Then the parameter called hierarchies are used</a:t>
            </a: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BED9D56B-D51C-C920-E57A-498689BD533D}"/>
              </a:ext>
            </a:extLst>
          </p:cNvPr>
          <p:cNvSpPr txBox="1">
            <a:spLocks/>
          </p:cNvSpPr>
          <p:nvPr/>
        </p:nvSpPr>
        <p:spPr>
          <a:xfrm>
            <a:off x="7091465" y="3310164"/>
            <a:ext cx="4968990" cy="429144"/>
          </a:xfrm>
          <a:prstGeom prst="wedgeRoundRectCallout">
            <a:avLst>
              <a:gd name="adj1" fmla="val -3203"/>
              <a:gd name="adj2" fmla="val -2464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That, is the four hierarchy types and </a:t>
            </a:r>
            <a:r>
              <a:rPr lang="en-US" sz="1200" dirty="0" err="1">
                <a:solidFill>
                  <a:schemeClr val="tx1"/>
                </a:solidFill>
              </a:rPr>
              <a:t>dimVar</a:t>
            </a:r>
            <a:r>
              <a:rPr lang="en-US" sz="1200" dirty="0">
                <a:solidFill>
                  <a:schemeClr val="tx1"/>
                </a:solidFill>
              </a:rPr>
              <a:t> give the same answer  </a:t>
            </a:r>
          </a:p>
        </p:txBody>
      </p:sp>
    </p:spTree>
    <p:extLst>
      <p:ext uri="{BB962C8B-B14F-4D97-AF65-F5344CB8AC3E}">
        <p14:creationId xmlns:p14="http://schemas.microsoft.com/office/powerpoint/2010/main" val="47085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4" grpId="0"/>
      <p:bldP spid="5" grpId="0"/>
      <p:bldP spid="13" grpId="0"/>
      <p:bldP spid="14" grpId="0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DB24AD-2E0C-2FB0-EA72-C649A009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5" y="551048"/>
            <a:ext cx="3283800" cy="1311128"/>
          </a:xfrm>
        </p:spPr>
        <p:txBody>
          <a:bodyPr>
            <a:normAutofit fontScale="90000"/>
          </a:bodyPr>
          <a:lstStyle/>
          <a:p>
            <a:r>
              <a:rPr lang="nb-NO" dirty="0"/>
              <a:t>The</a:t>
            </a:r>
            <a:r>
              <a:rPr lang="en-US" dirty="0"/>
              <a:t> dataset</a:t>
            </a:r>
            <a:r>
              <a:rPr lang="nb-NO" dirty="0"/>
              <a:t> </a:t>
            </a:r>
            <a:r>
              <a:rPr lang="nb-NO" sz="7200" dirty="0" err="1"/>
              <a:t>sdc_cars</a:t>
            </a:r>
            <a:endParaRPr lang="nb-NO" sz="72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4A5EA6C-EB69-8BEA-6E4D-054F13ECDA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755" y="2328090"/>
            <a:ext cx="3438830" cy="3978862"/>
          </a:xfrm>
        </p:spPr>
        <p:txBody>
          <a:bodyPr/>
          <a:lstStyle/>
          <a:p>
            <a:r>
              <a:rPr lang="nb-NO" dirty="0" err="1"/>
              <a:t>Some</a:t>
            </a:r>
            <a:r>
              <a:rPr lang="nb-NO" dirty="0"/>
              <a:t> random </a:t>
            </a:r>
            <a:r>
              <a:rPr lang="nb-NO" dirty="0" err="1"/>
              <a:t>rows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058F955-9E82-E61F-5C2F-1979EF47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700" y="148425"/>
            <a:ext cx="7616338" cy="68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DB24AD-2E0C-2FB0-EA72-C649A009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85" y="551048"/>
            <a:ext cx="3283800" cy="1311128"/>
          </a:xfrm>
        </p:spPr>
        <p:txBody>
          <a:bodyPr>
            <a:normAutofit fontScale="90000"/>
          </a:bodyPr>
          <a:lstStyle/>
          <a:p>
            <a:r>
              <a:rPr lang="nb-NO" dirty="0"/>
              <a:t>The</a:t>
            </a:r>
            <a:r>
              <a:rPr lang="en-US" dirty="0"/>
              <a:t> dataset</a:t>
            </a:r>
            <a:r>
              <a:rPr lang="nb-NO" dirty="0"/>
              <a:t> </a:t>
            </a:r>
            <a:r>
              <a:rPr lang="nb-NO" sz="7200" dirty="0" err="1"/>
              <a:t>sdc_cars</a:t>
            </a:r>
            <a:endParaRPr lang="nb-NO" sz="72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4A5EA6C-EB69-8BEA-6E4D-054F13ECDA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755" y="2328090"/>
            <a:ext cx="3438830" cy="3978862"/>
          </a:xfrm>
        </p:spPr>
        <p:txBody>
          <a:bodyPr/>
          <a:lstStyle/>
          <a:p>
            <a:r>
              <a:rPr lang="en-US" dirty="0"/>
              <a:t>Aggregated to the municipal level</a:t>
            </a: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CA82A46-1698-0A2C-53BE-F4024BD7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579" y="151911"/>
            <a:ext cx="5523810" cy="60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DD7E924C-269F-F4A7-437C-230C60D0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25" y="94592"/>
            <a:ext cx="6318459" cy="648473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6A05A6F-F79E-5CA1-F9F6-AAEED0F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278674"/>
            <a:ext cx="6673174" cy="1311128"/>
          </a:xfrm>
        </p:spPr>
        <p:txBody>
          <a:bodyPr/>
          <a:lstStyle/>
          <a:p>
            <a:r>
              <a:rPr lang="en-US" dirty="0"/>
              <a:t>Tree structure </a:t>
            </a:r>
            <a:br>
              <a:rPr lang="en-US" sz="3600" dirty="0"/>
            </a:br>
            <a:r>
              <a:rPr lang="en-US" sz="3600" dirty="0"/>
              <a:t>= nested hierarchy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74E134-BB7C-264C-BD65-CA18D2ADF5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47864" y="1663430"/>
            <a:ext cx="4405485" cy="5281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Tree structure when k-group is not included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1F38D5A-1EC3-8133-3EED-FA89855B0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845" y="2794474"/>
            <a:ext cx="3477841" cy="37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A05A6F-F79E-5CA1-F9F6-AAEED0F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278674"/>
            <a:ext cx="6673174" cy="1311128"/>
          </a:xfrm>
        </p:spPr>
        <p:txBody>
          <a:bodyPr/>
          <a:lstStyle/>
          <a:p>
            <a:r>
              <a:rPr lang="en-US" dirty="0"/>
              <a:t>Tree structure </a:t>
            </a:r>
            <a:br>
              <a:rPr lang="en-US" sz="3600" dirty="0"/>
            </a:br>
            <a:r>
              <a:rPr lang="en-US" sz="3600" dirty="0"/>
              <a:t>= nested hierarchy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74E134-BB7C-264C-BD65-CA18D2ADF5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47864" y="1663430"/>
            <a:ext cx="4405485" cy="5281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Tree structure when county is not included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A7014F4-EE84-70FC-4766-2E7EB709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75" y="107004"/>
            <a:ext cx="6518985" cy="68580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8ACE40C-F058-A8A6-4784-FF860631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845" y="2794474"/>
            <a:ext cx="3477841" cy="37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A05A6F-F79E-5CA1-F9F6-AAEED0F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1" y="278674"/>
            <a:ext cx="6916366" cy="1311128"/>
          </a:xfrm>
        </p:spPr>
        <p:txBody>
          <a:bodyPr/>
          <a:lstStyle/>
          <a:p>
            <a:r>
              <a:rPr lang="en-US" dirty="0"/>
              <a:t>Non-tree structure </a:t>
            </a:r>
            <a:br>
              <a:rPr lang="en-US" sz="3600" dirty="0"/>
            </a:br>
            <a:r>
              <a:rPr lang="en-US" sz="3600" dirty="0"/>
              <a:t>= non-nested hierarchy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74E134-BB7C-264C-BD65-CA18D2ADF5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4946" y="1663430"/>
            <a:ext cx="4658404" cy="5281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Non-tree structure when both county and k-group are included 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B45FEF0-23B2-4CC1-A222-50290F01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75" y="0"/>
            <a:ext cx="6778925" cy="6858000"/>
          </a:xfrm>
          <a:prstGeom prst="rect">
            <a:avLst/>
          </a:prstGeom>
        </p:spPr>
      </p:pic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3830992B-F4F8-55A0-785C-99B526FDC723}"/>
              </a:ext>
            </a:extLst>
          </p:cNvPr>
          <p:cNvSpPr txBox="1">
            <a:spLocks/>
          </p:cNvSpPr>
          <p:nvPr/>
        </p:nvSpPr>
        <p:spPr>
          <a:xfrm>
            <a:off x="4783288" y="4429015"/>
            <a:ext cx="2959929" cy="1531109"/>
          </a:xfrm>
          <a:prstGeom prst="wedgeRoundRectCallout">
            <a:avLst>
              <a:gd name="adj1" fmla="val 82089"/>
              <a:gd name="adj2" fmla="val -14652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Arrows to Total can be created in many ways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3361543-9110-D505-DC44-BEA84AA9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946" y="2922661"/>
            <a:ext cx="3477841" cy="37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3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69651-DF35-46EA-E7B3-FE255E3B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D42D2450-41EA-7469-4DC1-1166EFA0DCD3}"/>
              </a:ext>
            </a:extLst>
          </p:cNvPr>
          <p:cNvSpPr txBox="1"/>
          <p:nvPr/>
        </p:nvSpPr>
        <p:spPr>
          <a:xfrm>
            <a:off x="364195" y="56011"/>
            <a:ext cx="954592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&gt; 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FindDimLists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sdc_cars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[c("county", "municipality", "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k_group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", "sector", "months")])</a:t>
            </a:r>
            <a:endParaRPr lang="en-GB" sz="12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$municipality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levels      codes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       @      Total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      @@ 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3     @@@     </a:t>
            </a:r>
            <a:r>
              <a:rPr lang="en-GB" sz="1200" dirty="0" err="1">
                <a:latin typeface="Lucida Console" panose="020B0609040504020204" pitchFamily="49" charset="0"/>
              </a:rPr>
              <a:t>Frosta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4     @@@     </a:t>
            </a:r>
            <a:r>
              <a:rPr lang="en-GB" sz="1200" dirty="0" err="1">
                <a:latin typeface="Lucida Console" panose="020B0609040504020204" pitchFamily="49" charset="0"/>
              </a:rPr>
              <a:t>Malvik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5     @@@     Oppdal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6     @@@       </a:t>
            </a:r>
            <a:r>
              <a:rPr lang="en-GB" sz="1200" dirty="0" err="1">
                <a:latin typeface="Lucida Console" panose="020B0609040504020204" pitchFamily="49" charset="0"/>
              </a:rPr>
              <a:t>Osen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7     @@@      </a:t>
            </a:r>
            <a:r>
              <a:rPr lang="en-GB" sz="1200" dirty="0" err="1">
                <a:latin typeface="Lucida Console" panose="020B0609040504020204" pitchFamily="49" charset="0"/>
              </a:rPr>
              <a:t>Selbu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8     @@@      </a:t>
            </a:r>
            <a:r>
              <a:rPr lang="en-GB" sz="1200" dirty="0" err="1">
                <a:latin typeface="Lucida Console" panose="020B0609040504020204" pitchFamily="49" charset="0"/>
              </a:rPr>
              <a:t>Skaun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9     @@@  Steinkjer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10     @@ 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11    @@@    Drammen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12    @@@     Marker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13    @@@  </a:t>
            </a:r>
            <a:r>
              <a:rPr lang="en-GB" sz="1200" dirty="0" err="1">
                <a:latin typeface="Lucida Console" panose="020B0609040504020204" pitchFamily="49" charset="0"/>
              </a:rPr>
              <a:t>Sarpsborg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14    @@@   </a:t>
            </a:r>
            <a:r>
              <a:rPr lang="en-GB" sz="1200" dirty="0" err="1">
                <a:latin typeface="Lucida Console" panose="020B0609040504020204" pitchFamily="49" charset="0"/>
              </a:rPr>
              <a:t>Skiptvet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15    @@@ </a:t>
            </a:r>
            <a:r>
              <a:rPr lang="en-GB" sz="1200" dirty="0" err="1">
                <a:latin typeface="Lucida Console" panose="020B0609040504020204" pitchFamily="49" charset="0"/>
              </a:rPr>
              <a:t>Ullensaker</a:t>
            </a:r>
            <a:endParaRPr lang="en-GB" sz="1200" dirty="0">
              <a:latin typeface="Lucida Console" panose="020B0609040504020204" pitchFamily="49" charset="0"/>
            </a:endParaRP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$municipality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levels      codes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       @      Total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      @@     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     @@@     </a:t>
            </a:r>
            <a:r>
              <a:rPr lang="en-GB" sz="1200" dirty="0" err="1">
                <a:latin typeface="Lucida Console" panose="020B0609040504020204" pitchFamily="49" charset="0"/>
              </a:rPr>
              <a:t>Frosta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4     @@@     Marker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5     @@@     Oppdal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6     @@@  </a:t>
            </a:r>
            <a:r>
              <a:rPr lang="en-GB" sz="1200" dirty="0" err="1">
                <a:latin typeface="Lucida Console" panose="020B0609040504020204" pitchFamily="49" charset="0"/>
              </a:rPr>
              <a:t>Sarpsborg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7     @@@      </a:t>
            </a:r>
            <a:r>
              <a:rPr lang="en-GB" sz="1200" dirty="0" err="1">
                <a:latin typeface="Lucida Console" panose="020B0609040504020204" pitchFamily="49" charset="0"/>
              </a:rPr>
              <a:t>Selbu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8     @@@      </a:t>
            </a:r>
            <a:r>
              <a:rPr lang="en-GB" sz="1200" dirty="0" err="1">
                <a:latin typeface="Lucida Console" panose="020B0609040504020204" pitchFamily="49" charset="0"/>
              </a:rPr>
              <a:t>Skaun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9     @@@  Steinkjer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10     @@          2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11    @@@   </a:t>
            </a:r>
            <a:r>
              <a:rPr lang="en-GB" sz="1200" dirty="0" err="1">
                <a:latin typeface="Lucida Console" panose="020B0609040504020204" pitchFamily="49" charset="0"/>
              </a:rPr>
              <a:t>Skiptvet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12    @@@ </a:t>
            </a:r>
            <a:r>
              <a:rPr lang="en-GB" sz="1200" dirty="0" err="1">
                <a:latin typeface="Lucida Console" panose="020B0609040504020204" pitchFamily="49" charset="0"/>
              </a:rPr>
              <a:t>Ullensaker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13     @@          3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14    @@@    Drammen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15    @@@     </a:t>
            </a:r>
            <a:r>
              <a:rPr lang="en-GB" sz="1200" dirty="0" err="1">
                <a:latin typeface="Lucida Console" panose="020B0609040504020204" pitchFamily="49" charset="0"/>
              </a:rPr>
              <a:t>Malvik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16    @@@       </a:t>
            </a:r>
            <a:r>
              <a:rPr lang="en-GB" sz="1200" dirty="0" err="1">
                <a:latin typeface="Lucida Console" panose="020B0609040504020204" pitchFamily="49" charset="0"/>
              </a:rPr>
              <a:t>Osen</a:t>
            </a:r>
            <a:endParaRPr lang="en-GB" sz="1200" dirty="0">
              <a:latin typeface="Lucida Console" panose="020B0609040504020204" pitchFamily="49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C20EBCC-2CD5-6331-4358-33BB87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3" y="810540"/>
            <a:ext cx="5948595" cy="1311128"/>
          </a:xfrm>
        </p:spPr>
        <p:txBody>
          <a:bodyPr/>
          <a:lstStyle/>
          <a:p>
            <a:r>
              <a:rPr lang="en-US" dirty="0"/>
              <a:t>Two tree structures are found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2A9FFA1-1394-56AE-9992-9D30493CC9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2043" y="2563635"/>
            <a:ext cx="6185762" cy="34838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list has two elements with the same name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en-US" dirty="0"/>
              <a:t>Here the name is </a:t>
            </a:r>
            <a:r>
              <a:rPr lang="en-GB" dirty="0"/>
              <a:t> </a:t>
            </a:r>
            <a:r>
              <a:rPr lang="en-GB" sz="1800" dirty="0">
                <a:latin typeface="Lucida Console" panose="020B0609040504020204" pitchFamily="49" charset="0"/>
              </a:rPr>
              <a:t>municipality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nb-NO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This can be used for the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hierarchies</a:t>
            </a:r>
            <a:r>
              <a:rPr lang="en-US" dirty="0">
                <a:sym typeface="Wingdings" panose="05000000000000000000" pitchFamily="2" charset="2"/>
              </a:rPr>
              <a:t> parameter</a:t>
            </a:r>
            <a:endParaRPr lang="nb-NO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When names are the same, they are automatically combined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3F54D10-192D-2D83-6F32-5FD9B4B18B52}"/>
              </a:ext>
            </a:extLst>
          </p:cNvPr>
          <p:cNvSpPr txBox="1"/>
          <p:nvPr/>
        </p:nvSpPr>
        <p:spPr>
          <a:xfrm>
            <a:off x="3091767" y="1258559"/>
            <a:ext cx="23451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$</a:t>
            </a:r>
            <a:r>
              <a:rPr lang="en-US" sz="1200" dirty="0">
                <a:latin typeface="Lucida Console" panose="020B0609040504020204" pitchFamily="49" charset="0"/>
              </a:rPr>
              <a:t>sector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levels      codes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      @      Total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2     @@   business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3     @@ individual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4     @@      other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5     @@     public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$months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levels  codes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      @  Total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2     @@ m01m05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3     @@ m06m09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4     @@ m10m12</a:t>
            </a:r>
            <a:endParaRPr lang="en-GB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D1D9F864-D78D-CB6D-F476-5AB8DA75F3D4}"/>
              </a:ext>
            </a:extLst>
          </p:cNvPr>
          <p:cNvSpPr txBox="1"/>
          <p:nvPr/>
        </p:nvSpPr>
        <p:spPr>
          <a:xfrm>
            <a:off x="364195" y="56011"/>
            <a:ext cx="954592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&gt; Find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Hierarchies(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sdc_cars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[c("county", "municipality", "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k_group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", "sector", "months")])</a:t>
            </a:r>
            <a:endParaRPr lang="en-GB" sz="12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$municipality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</a:t>
            </a:r>
            <a:r>
              <a:rPr lang="en-GB" sz="1200" dirty="0" err="1">
                <a:latin typeface="Lucida Console" panose="020B0609040504020204" pitchFamily="49" charset="0"/>
              </a:rPr>
              <a:t>mapsFrom</a:t>
            </a:r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mapsTo</a:t>
            </a:r>
            <a:r>
              <a:rPr lang="en-GB" sz="1200" dirty="0">
                <a:latin typeface="Lucida Console" panose="020B0609040504020204" pitchFamily="49" charset="0"/>
              </a:rPr>
              <a:t> sign level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     Drammen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     Drammen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     Drammen         3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4      </a:t>
            </a:r>
            <a:r>
              <a:rPr lang="en-GB" sz="1200" dirty="0" err="1">
                <a:latin typeface="Lucida Console" panose="020B0609040504020204" pitchFamily="49" charset="0"/>
              </a:rPr>
              <a:t>Frosta</a:t>
            </a:r>
            <a:r>
              <a:rPr lang="en-GB" sz="1200" dirty="0"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5      </a:t>
            </a:r>
            <a:r>
              <a:rPr lang="en-GB" sz="1200" dirty="0" err="1">
                <a:latin typeface="Lucida Console" panose="020B0609040504020204" pitchFamily="49" charset="0"/>
              </a:rPr>
              <a:t>Frosta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6      </a:t>
            </a:r>
            <a:r>
              <a:rPr lang="en-GB" sz="1200" dirty="0" err="1">
                <a:latin typeface="Lucida Console" panose="020B0609040504020204" pitchFamily="49" charset="0"/>
              </a:rPr>
              <a:t>Frosta</a:t>
            </a:r>
            <a:r>
              <a:rPr lang="en-GB" sz="1200" dirty="0">
                <a:latin typeface="Lucida Console" panose="020B0609040504020204" pitchFamily="49" charset="0"/>
              </a:rPr>
              <a:t>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7      </a:t>
            </a:r>
            <a:r>
              <a:rPr lang="en-GB" sz="1200" dirty="0" err="1">
                <a:latin typeface="Lucida Console" panose="020B0609040504020204" pitchFamily="49" charset="0"/>
              </a:rPr>
              <a:t>Malvik</a:t>
            </a:r>
            <a:r>
              <a:rPr lang="en-GB" sz="1200" dirty="0"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8      </a:t>
            </a:r>
            <a:r>
              <a:rPr lang="en-GB" sz="1200" dirty="0" err="1">
                <a:latin typeface="Lucida Console" panose="020B0609040504020204" pitchFamily="49" charset="0"/>
              </a:rPr>
              <a:t>Malvik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9      </a:t>
            </a:r>
            <a:r>
              <a:rPr lang="en-GB" sz="1200" dirty="0" err="1">
                <a:latin typeface="Lucida Console" panose="020B0609040504020204" pitchFamily="49" charset="0"/>
              </a:rPr>
              <a:t>Malvik</a:t>
            </a:r>
            <a:r>
              <a:rPr lang="en-GB" sz="1200" dirty="0">
                <a:latin typeface="Lucida Console" panose="020B0609040504020204" pitchFamily="49" charset="0"/>
              </a:rPr>
              <a:t>         3    1     1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10     Marker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11     Marker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12     Marker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13     Oppdal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14     Oppdal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15     Oppdal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16       </a:t>
            </a:r>
            <a:r>
              <a:rPr lang="en-GB" sz="1200" dirty="0" err="1">
                <a:latin typeface="Lucida Console" panose="020B0609040504020204" pitchFamily="49" charset="0"/>
              </a:rPr>
              <a:t>Osen</a:t>
            </a:r>
            <a:r>
              <a:rPr lang="en-GB" sz="1200" dirty="0"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17       </a:t>
            </a:r>
            <a:r>
              <a:rPr lang="en-GB" sz="1200" dirty="0" err="1">
                <a:latin typeface="Lucida Console" panose="020B0609040504020204" pitchFamily="49" charset="0"/>
              </a:rPr>
              <a:t>Osen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18       </a:t>
            </a:r>
            <a:r>
              <a:rPr lang="en-GB" sz="1200" dirty="0" err="1">
                <a:latin typeface="Lucida Console" panose="020B0609040504020204" pitchFamily="49" charset="0"/>
              </a:rPr>
              <a:t>Osen</a:t>
            </a:r>
            <a:r>
              <a:rPr lang="en-GB" sz="1200" dirty="0">
                <a:latin typeface="Lucida Console" panose="020B0609040504020204" pitchFamily="49" charset="0"/>
              </a:rPr>
              <a:t>         3    1     1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19  </a:t>
            </a:r>
            <a:r>
              <a:rPr lang="en-GB" sz="1200" dirty="0" err="1">
                <a:latin typeface="Lucida Console" panose="020B0609040504020204" pitchFamily="49" charset="0"/>
              </a:rPr>
              <a:t>Sarpsborg</a:t>
            </a:r>
            <a:r>
              <a:rPr lang="en-GB" sz="1200" dirty="0">
                <a:latin typeface="Lucida Console" panose="020B0609040504020204" pitchFamily="49" charset="0"/>
              </a:rPr>
              <a:t>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20  </a:t>
            </a:r>
            <a:r>
              <a:rPr lang="en-GB" sz="1200" dirty="0" err="1">
                <a:latin typeface="Lucida Console" panose="020B0609040504020204" pitchFamily="49" charset="0"/>
              </a:rPr>
              <a:t>Sarpsborg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21  </a:t>
            </a:r>
            <a:r>
              <a:rPr lang="en-GB" sz="1200" dirty="0" err="1">
                <a:latin typeface="Lucida Console" panose="020B0609040504020204" pitchFamily="49" charset="0"/>
              </a:rPr>
              <a:t>Sarpsborg</a:t>
            </a:r>
            <a:r>
              <a:rPr lang="en-GB" sz="1200" dirty="0">
                <a:latin typeface="Lucida Console" panose="020B0609040504020204" pitchFamily="49" charset="0"/>
              </a:rPr>
              <a:t>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22      </a:t>
            </a:r>
            <a:r>
              <a:rPr lang="en-GB" sz="1200" dirty="0" err="1">
                <a:latin typeface="Lucida Console" panose="020B0609040504020204" pitchFamily="49" charset="0"/>
              </a:rPr>
              <a:t>Selbu</a:t>
            </a:r>
            <a:r>
              <a:rPr lang="en-GB" sz="1200" dirty="0"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23      </a:t>
            </a:r>
            <a:r>
              <a:rPr lang="en-GB" sz="1200" dirty="0" err="1">
                <a:latin typeface="Lucida Console" panose="020B0609040504020204" pitchFamily="49" charset="0"/>
              </a:rPr>
              <a:t>Selbu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24      </a:t>
            </a:r>
            <a:r>
              <a:rPr lang="en-GB" sz="1200" dirty="0" err="1">
                <a:latin typeface="Lucida Console" panose="020B0609040504020204" pitchFamily="49" charset="0"/>
              </a:rPr>
              <a:t>Selbu</a:t>
            </a:r>
            <a:r>
              <a:rPr lang="en-GB" sz="1200" dirty="0">
                <a:latin typeface="Lucida Console" panose="020B0609040504020204" pitchFamily="49" charset="0"/>
              </a:rPr>
              <a:t>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25      </a:t>
            </a:r>
            <a:r>
              <a:rPr lang="en-GB" sz="1200" dirty="0" err="1">
                <a:latin typeface="Lucida Console" panose="020B0609040504020204" pitchFamily="49" charset="0"/>
              </a:rPr>
              <a:t>Skaun</a:t>
            </a:r>
            <a:r>
              <a:rPr lang="en-GB" sz="1200" dirty="0"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26      </a:t>
            </a:r>
            <a:r>
              <a:rPr lang="en-GB" sz="1200" dirty="0" err="1">
                <a:latin typeface="Lucida Console" panose="020B0609040504020204" pitchFamily="49" charset="0"/>
              </a:rPr>
              <a:t>Skaun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27      </a:t>
            </a:r>
            <a:r>
              <a:rPr lang="en-GB" sz="1200" dirty="0" err="1">
                <a:latin typeface="Lucida Console" panose="020B0609040504020204" pitchFamily="49" charset="0"/>
              </a:rPr>
              <a:t>Skaun</a:t>
            </a:r>
            <a:r>
              <a:rPr lang="en-GB" sz="1200" dirty="0">
                <a:latin typeface="Lucida Console" panose="020B0609040504020204" pitchFamily="49" charset="0"/>
              </a:rPr>
              <a:t>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28   </a:t>
            </a:r>
            <a:r>
              <a:rPr lang="en-GB" sz="1200" dirty="0" err="1">
                <a:latin typeface="Lucida Console" panose="020B0609040504020204" pitchFamily="49" charset="0"/>
              </a:rPr>
              <a:t>Skiptvet</a:t>
            </a:r>
            <a:r>
              <a:rPr lang="en-GB" sz="1200" dirty="0">
                <a:latin typeface="Lucida Console" panose="020B0609040504020204" pitchFamily="49" charset="0"/>
              </a:rPr>
              <a:t>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29   </a:t>
            </a:r>
            <a:r>
              <a:rPr lang="en-GB" sz="1200" dirty="0" err="1">
                <a:latin typeface="Lucida Console" panose="020B0609040504020204" pitchFamily="49" charset="0"/>
              </a:rPr>
              <a:t>Skiptvet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30   </a:t>
            </a:r>
            <a:r>
              <a:rPr lang="en-GB" sz="1200" dirty="0" err="1">
                <a:latin typeface="Lucida Console" panose="020B0609040504020204" pitchFamily="49" charset="0"/>
              </a:rPr>
              <a:t>Skiptvet</a:t>
            </a:r>
            <a:r>
              <a:rPr lang="en-GB" sz="1200" dirty="0">
                <a:latin typeface="Lucida Console" panose="020B0609040504020204" pitchFamily="49" charset="0"/>
              </a:rPr>
              <a:t>         2    1     1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31  Steinkjer </a:t>
            </a:r>
            <a:r>
              <a:rPr lang="en-GB" sz="1200" dirty="0" err="1">
                <a:latin typeface="Lucida Console" panose="020B0609040504020204" pitchFamily="49" charset="0"/>
              </a:rPr>
              <a:t>Trondelag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32  Steinkjer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33  Steinkjer         1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34 </a:t>
            </a:r>
            <a:r>
              <a:rPr lang="en-GB" sz="1200" dirty="0" err="1">
                <a:latin typeface="Lucida Console" panose="020B0609040504020204" pitchFamily="49" charset="0"/>
              </a:rPr>
              <a:t>Ullensaker</a:t>
            </a:r>
            <a:r>
              <a:rPr lang="en-GB" sz="1200" dirty="0">
                <a:latin typeface="Lucida Console" panose="020B0609040504020204" pitchFamily="49" charset="0"/>
              </a:rPr>
              <a:t>     </a:t>
            </a:r>
            <a:r>
              <a:rPr lang="en-GB" sz="1200" dirty="0" err="1">
                <a:latin typeface="Lucida Console" panose="020B0609040504020204" pitchFamily="49" charset="0"/>
              </a:rPr>
              <a:t>Viken</a:t>
            </a:r>
            <a:r>
              <a:rPr lang="en-GB" sz="1200" dirty="0">
                <a:latin typeface="Lucida Console" panose="020B0609040504020204" pitchFamily="49" charset="0"/>
              </a:rPr>
              <a:t>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35 </a:t>
            </a:r>
            <a:r>
              <a:rPr lang="en-GB" sz="1200" dirty="0" err="1">
                <a:latin typeface="Lucida Console" panose="020B0609040504020204" pitchFamily="49" charset="0"/>
              </a:rPr>
              <a:t>Ullensaker</a:t>
            </a:r>
            <a:r>
              <a:rPr lang="en-GB" sz="1200" dirty="0">
                <a:latin typeface="Lucida Console" panose="020B0609040504020204" pitchFamily="49" charset="0"/>
              </a:rPr>
              <a:t>     Total    1     1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36 </a:t>
            </a:r>
            <a:r>
              <a:rPr lang="en-GB" sz="1200" dirty="0" err="1">
                <a:latin typeface="Lucida Console" panose="020B0609040504020204" pitchFamily="49" charset="0"/>
              </a:rPr>
              <a:t>Ullensaker</a:t>
            </a:r>
            <a:r>
              <a:rPr lang="en-GB" sz="1200" dirty="0">
                <a:latin typeface="Lucida Console" panose="020B0609040504020204" pitchFamily="49" charset="0"/>
              </a:rPr>
              <a:t>         2    1     1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A34B90F-C755-A658-AF9B-976B8335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683" y="648897"/>
            <a:ext cx="5013178" cy="1058605"/>
          </a:xfrm>
        </p:spPr>
        <p:txBody>
          <a:bodyPr>
            <a:normAutofit fontScale="90000"/>
          </a:bodyPr>
          <a:lstStyle/>
          <a:p>
            <a:r>
              <a:rPr lang="en-US" dirty="0"/>
              <a:t>A non-nested hierarchy is generated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7E76BF-1BCE-AE0F-228A-E1FB2984A8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79518" y="1553973"/>
            <a:ext cx="6185762" cy="120559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nb-NO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Which can be used for the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hierarchies</a:t>
            </a:r>
            <a:r>
              <a:rPr lang="en-US" dirty="0">
                <a:sym typeface="Wingdings" panose="05000000000000000000" pitchFamily="2" charset="2"/>
              </a:rPr>
              <a:t> parameter</a:t>
            </a:r>
            <a:endParaRPr lang="nb-NO" dirty="0">
              <a:sym typeface="Wingdings" panose="05000000000000000000" pitchFamily="2" charset="2"/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A458C63-AA37-0465-62D5-5BBBF29D5DD5}"/>
              </a:ext>
            </a:extLst>
          </p:cNvPr>
          <p:cNvSpPr txBox="1"/>
          <p:nvPr/>
        </p:nvSpPr>
        <p:spPr>
          <a:xfrm>
            <a:off x="4888693" y="3567493"/>
            <a:ext cx="316571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$</a:t>
            </a:r>
            <a:r>
              <a:rPr lang="en-US" sz="1200" dirty="0">
                <a:latin typeface="Lucida Console" panose="020B0609040504020204" pitchFamily="49" charset="0"/>
              </a:rPr>
              <a:t>sector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mapsFrom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mapsTo</a:t>
            </a:r>
            <a:r>
              <a:rPr lang="en-US" sz="1200" dirty="0">
                <a:latin typeface="Lucida Console" panose="020B0609040504020204" pitchFamily="49" charset="0"/>
              </a:rPr>
              <a:t> sign level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   business  Total    1     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2 individual  Total    1     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3      other  Total    1     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4     public  Total    1    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$months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mapsFrom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mapsTo</a:t>
            </a:r>
            <a:r>
              <a:rPr lang="en-US" sz="1200" dirty="0">
                <a:latin typeface="Lucida Console" panose="020B0609040504020204" pitchFamily="49" charset="0"/>
              </a:rPr>
              <a:t> sign level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   m01m05  Total    1     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2   m06m09  Total    1     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3   m10m12  Total    1     1</a:t>
            </a:r>
            <a:endParaRPr lang="en-GB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6C224F-D0A4-B2C4-0353-C00038A5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15" y="726309"/>
            <a:ext cx="2506360" cy="1311128"/>
          </a:xfrm>
        </p:spPr>
        <p:txBody>
          <a:bodyPr/>
          <a:lstStyle/>
          <a:p>
            <a:r>
              <a:rPr lang="en-US" dirty="0"/>
              <a:t>Contents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B2CA1E-B74C-3C16-38F9-76C82627E0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82835" y="646711"/>
            <a:ext cx="6000206" cy="49375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hierarchies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About hierarchies in general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And about the parameter named 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hierarchies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Applies to both volume and frequency tables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removeEmpty</a:t>
            </a:r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About the parameter named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removeEmpty</a:t>
            </a:r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Applies to both volume and frequency tables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But for frequency tables, there are related issues that will be addressed later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endParaRPr lang="en-US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About the parameter named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removeCodes</a:t>
            </a:r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This parameter only applies to volume tables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Examples and exercises will be based on volume tables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3600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A47B2-EEC9-0225-0E25-2CB76B9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B25799-F1FA-3A22-0748-01EECD07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852" y="261257"/>
            <a:ext cx="3907509" cy="1119673"/>
          </a:xfrm>
        </p:spPr>
        <p:txBody>
          <a:bodyPr>
            <a:normAutofit fontScale="90000"/>
          </a:bodyPr>
          <a:lstStyle/>
          <a:p>
            <a:r>
              <a:rPr lang="en-US" dirty="0"/>
              <a:t>Formulas and Hierarchy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9FDB170-3582-2825-3F2B-2AB6684A76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5020" y="923731"/>
            <a:ext cx="6546980" cy="556764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Hierarchies are also automatically generated when using the formula interface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Can be turned off with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avoidHierarchical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 = TRUE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But you still need to ensure that the formula you write corresponds with the hierarchy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You probably don't want to cross county with k-group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But if you do, the output you get is not incorrect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With the formula interface, hierarchy is used to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Collect output in a common column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For extend0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More on that later (frequence tables)</a:t>
            </a:r>
          </a:p>
          <a:p>
            <a:pPr lvl="1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93B7CF1-7A75-2A1B-D209-38776938B96E}"/>
              </a:ext>
            </a:extLst>
          </p:cNvPr>
          <p:cNvSpPr txBox="1"/>
          <p:nvPr/>
        </p:nvSpPr>
        <p:spPr>
          <a:xfrm>
            <a:off x="306888" y="151179"/>
            <a:ext cx="954592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 =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sdc_cars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               n = 1:2, k = c(80, 99),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               formula = ~municipality + county *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k_group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      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      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car_brand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   municipality </a:t>
            </a:r>
            <a:r>
              <a:rPr lang="en-GB" sz="1400" dirty="0" err="1">
                <a:latin typeface="Lucida Console" panose="020B0609040504020204" pitchFamily="49" charset="0"/>
              </a:rPr>
              <a:t>freq</a:t>
            </a:r>
            <a:r>
              <a:rPr lang="en-GB" sz="1400" dirty="0">
                <a:latin typeface="Lucida Console" panose="020B0609040504020204" pitchFamily="49" charset="0"/>
              </a:rPr>
              <a:t>   value primary suppressed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        Total  582 1651372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       Drammen   17   49979       -       TRUE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3        </a:t>
            </a:r>
            <a:r>
              <a:rPr lang="en-GB" sz="1400" dirty="0" err="1">
                <a:latin typeface="Lucida Console" panose="020B0609040504020204" pitchFamily="49" charset="0"/>
              </a:rPr>
              <a:t>Frosta</a:t>
            </a:r>
            <a:r>
              <a:rPr lang="en-GB" sz="1400" dirty="0">
                <a:latin typeface="Lucida Console" panose="020B0609040504020204" pitchFamily="49" charset="0"/>
              </a:rPr>
              <a:t>  135  483443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4        </a:t>
            </a:r>
            <a:r>
              <a:rPr lang="en-GB" sz="1400" dirty="0" err="1">
                <a:latin typeface="Lucida Console" panose="020B0609040504020204" pitchFamily="49" charset="0"/>
              </a:rPr>
              <a:t>Malvik</a:t>
            </a:r>
            <a:r>
              <a:rPr lang="en-GB" sz="1400" dirty="0">
                <a:latin typeface="Lucida Console" panose="020B0609040504020204" pitchFamily="49" charset="0"/>
              </a:rPr>
              <a:t>    9   41920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5        Marker   96  273243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6        Oppdal   43   93190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7          </a:t>
            </a:r>
            <a:r>
              <a:rPr lang="en-GB" sz="1400" dirty="0" err="1">
                <a:latin typeface="Lucida Console" panose="020B0609040504020204" pitchFamily="49" charset="0"/>
              </a:rPr>
              <a:t>Osen</a:t>
            </a:r>
            <a:r>
              <a:rPr lang="en-GB" sz="1400" dirty="0">
                <a:latin typeface="Lucida Console" panose="020B0609040504020204" pitchFamily="49" charset="0"/>
              </a:rPr>
              <a:t>   37   98597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8     </a:t>
            </a:r>
            <a:r>
              <a:rPr lang="en-GB" sz="1400" dirty="0" err="1">
                <a:latin typeface="Lucida Console" panose="020B0609040504020204" pitchFamily="49" charset="0"/>
              </a:rPr>
              <a:t>Sarpsborg</a:t>
            </a:r>
            <a:r>
              <a:rPr lang="en-GB" sz="1400" dirty="0">
                <a:latin typeface="Lucida Console" panose="020B0609040504020204" pitchFamily="49" charset="0"/>
              </a:rPr>
              <a:t>   50  119646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9         </a:t>
            </a:r>
            <a:r>
              <a:rPr lang="en-GB" sz="1400" dirty="0" err="1">
                <a:latin typeface="Lucida Console" panose="020B0609040504020204" pitchFamily="49" charset="0"/>
              </a:rPr>
              <a:t>Selbu</a:t>
            </a:r>
            <a:r>
              <a:rPr lang="en-GB" sz="1400" dirty="0">
                <a:latin typeface="Lucida Console" panose="020B0609040504020204" pitchFamily="49" charset="0"/>
              </a:rPr>
              <a:t>   67  151412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10        </a:t>
            </a:r>
            <a:r>
              <a:rPr lang="en-GB" sz="1400" dirty="0" err="1">
                <a:latin typeface="Lucida Console" panose="020B0609040504020204" pitchFamily="49" charset="0"/>
              </a:rPr>
              <a:t>Skaun</a:t>
            </a:r>
            <a:r>
              <a:rPr lang="en-GB" sz="1400" dirty="0">
                <a:latin typeface="Lucida Console" panose="020B0609040504020204" pitchFamily="49" charset="0"/>
              </a:rPr>
              <a:t>   87  234433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11     </a:t>
            </a:r>
            <a:r>
              <a:rPr lang="en-GB" sz="1400" dirty="0" err="1">
                <a:latin typeface="Lucida Console" panose="020B0609040504020204" pitchFamily="49" charset="0"/>
              </a:rPr>
              <a:t>Skiptvet</a:t>
            </a:r>
            <a:r>
              <a:rPr lang="en-GB" sz="1400" dirty="0">
                <a:latin typeface="Lucida Console" panose="020B0609040504020204" pitchFamily="49" charset="0"/>
              </a:rPr>
              <a:t>    3    7217    TRUE       </a:t>
            </a:r>
            <a:r>
              <a:rPr lang="en-GB" sz="1400" dirty="0" err="1">
                <a:latin typeface="Lucida Console" panose="020B06090405040202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12    Steinkjer   35   97731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13   </a:t>
            </a:r>
            <a:r>
              <a:rPr lang="en-GB" sz="1400" dirty="0" err="1">
                <a:latin typeface="Lucida Console" panose="020B0609040504020204" pitchFamily="49" charset="0"/>
              </a:rPr>
              <a:t>Ullensaker</a:t>
            </a:r>
            <a:r>
              <a:rPr lang="en-GB" sz="1400" dirty="0">
                <a:latin typeface="Lucida Console" panose="020B0609040504020204" pitchFamily="49" charset="0"/>
              </a:rPr>
              <a:t>    3     561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14    </a:t>
            </a:r>
            <a:r>
              <a:rPr lang="en-GB" sz="1400" dirty="0" err="1">
                <a:latin typeface="Lucida Console" panose="020B0609040504020204" pitchFamily="49" charset="0"/>
              </a:rPr>
              <a:t>Trondelag</a:t>
            </a:r>
            <a:r>
              <a:rPr lang="en-GB" sz="1400" dirty="0">
                <a:latin typeface="Lucida Console" panose="020B0609040504020204" pitchFamily="49" charset="0"/>
              </a:rPr>
              <a:t>  413 1200726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15        </a:t>
            </a:r>
            <a:r>
              <a:rPr lang="en-GB" sz="1400" dirty="0" err="1">
                <a:latin typeface="Lucida Console" panose="020B0609040504020204" pitchFamily="49" charset="0"/>
              </a:rPr>
              <a:t>Viken</a:t>
            </a:r>
            <a:r>
              <a:rPr lang="en-GB" sz="1400" dirty="0">
                <a:latin typeface="Lucida Console" panose="020B0609040504020204" pitchFamily="49" charset="0"/>
              </a:rPr>
              <a:t>  169  450646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16            1  513 1453098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17            2    6    7778    TRUE       </a:t>
            </a:r>
            <a:r>
              <a:rPr lang="en-GB" sz="1400" dirty="0" err="1">
                <a:latin typeface="Lucida Console" panose="020B06090405040202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18            3   63  190496       -       TRUE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19  Trondelag:1  367 1060209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20  Trondelag:3   46  140517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21      Viken:1  146  392889       -          -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22      Viken:2    6    7778    TRUE       </a:t>
            </a:r>
            <a:r>
              <a:rPr lang="en-GB" sz="1400" dirty="0" err="1">
                <a:latin typeface="Lucida Console" panose="020B06090405040202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23      Viken:3   17   49979       -       TRUE</a:t>
            </a:r>
          </a:p>
        </p:txBody>
      </p:sp>
    </p:spTree>
    <p:extLst>
      <p:ext uri="{BB962C8B-B14F-4D97-AF65-F5344CB8AC3E}">
        <p14:creationId xmlns:p14="http://schemas.microsoft.com/office/powerpoint/2010/main" val="12954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88742C57-9FC0-1917-D5E3-1AABCC96A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773" y="223121"/>
            <a:ext cx="2743200" cy="245296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B6E69BC-444C-1B7E-4623-47456EA0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891122"/>
            <a:ext cx="2466975" cy="3810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5CAD329F-22F5-1368-EA88-F214B62BD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2" y="3224212"/>
            <a:ext cx="5476875" cy="2771775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A186972-6E50-9BE0-F71C-CF9DD3A6E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762" y="2891122"/>
            <a:ext cx="2324100" cy="37338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05009F74-6588-AFB4-7BB6-1584A8366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538" y="156878"/>
            <a:ext cx="2782476" cy="25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7E58E7B1-ABA4-ADB6-1EC7-CC0FA5615D9C}"/>
              </a:ext>
            </a:extLst>
          </p:cNvPr>
          <p:cNvSpPr txBox="1"/>
          <p:nvPr/>
        </p:nvSpPr>
        <p:spPr>
          <a:xfrm>
            <a:off x="9077325" y="5981700"/>
            <a:ext cx="2619375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B2C9A16-70EF-7D40-7FB6-34C197CC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24" y="352425"/>
            <a:ext cx="7394354" cy="947737"/>
          </a:xfrm>
        </p:spPr>
        <p:txBody>
          <a:bodyPr/>
          <a:lstStyle/>
          <a:p>
            <a:r>
              <a:rPr lang="nb-NO" dirty="0"/>
              <a:t> </a:t>
            </a:r>
            <a:r>
              <a:rPr lang="en-GB" dirty="0"/>
              <a:t>Hierarchy Input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07C6440-4B9F-B13A-8BB5-E913905CD4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76624" y="1547850"/>
            <a:ext cx="7804086" cy="5024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use of the from-to table is the most flexible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en-US" dirty="0"/>
              <a:t>And it's the standard used internally in the package</a:t>
            </a:r>
            <a:r>
              <a:rPr lang="nb-NO" dirty="0"/>
              <a:t> </a:t>
            </a:r>
          </a:p>
          <a:p>
            <a:pPr lvl="1"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en-US" dirty="0"/>
              <a:t>Hierarchies as formulas are essentially the same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en-US" dirty="0"/>
              <a:t>But it can go wrong when there are special characters in the codes</a:t>
            </a:r>
            <a:r>
              <a:rPr lang="nb-NO" dirty="0"/>
              <a:t> </a:t>
            </a:r>
          </a:p>
          <a:p>
            <a:pPr lvl="1"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 err="1"/>
              <a:t>scdTable</a:t>
            </a:r>
            <a:r>
              <a:rPr lang="nb-NO" dirty="0"/>
              <a:t>/</a:t>
            </a:r>
            <a:r>
              <a:rPr lang="nb-NO" dirty="0" err="1"/>
              <a:t>dimList</a:t>
            </a:r>
            <a:r>
              <a:rPr lang="nb-NO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this if it fits. Perhaps hierarchies are originally created for the </a:t>
            </a:r>
            <a:r>
              <a:rPr lang="en-US" dirty="0" err="1"/>
              <a:t>sdcTable</a:t>
            </a:r>
            <a:r>
              <a:rPr lang="en-US" dirty="0"/>
              <a:t> package</a:t>
            </a:r>
            <a:endParaRPr lang="nb-NO" dirty="0"/>
          </a:p>
          <a:p>
            <a:pPr lvl="1"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 err="1"/>
              <a:t>tauArgus</a:t>
            </a:r>
            <a:r>
              <a:rPr lang="nb-NO" dirty="0"/>
              <a:t>/</a:t>
            </a:r>
            <a:r>
              <a:rPr lang="nb-NO" dirty="0" err="1"/>
              <a:t>Hrc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en-US" dirty="0"/>
              <a:t>Use this if it fits. Perhaps hierarchies are originally made for the </a:t>
            </a:r>
            <a:r>
              <a:rPr lang="en-US" dirty="0" err="1"/>
              <a:t>tauArgus</a:t>
            </a:r>
            <a:r>
              <a:rPr lang="en-US" dirty="0"/>
              <a:t> software</a:t>
            </a:r>
            <a:r>
              <a:rPr lang="nb-NO" dirty="0"/>
              <a:t> </a:t>
            </a:r>
          </a:p>
          <a:p>
            <a:pPr lvl="1">
              <a:lnSpc>
                <a:spcPct val="100000"/>
              </a:lnSpc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0FF967-2E0B-00D8-CF46-EB26C26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81138"/>
            <a:ext cx="2138363" cy="108219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01D029E-0BD0-ED4D-268E-157109E2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967" y="3709987"/>
            <a:ext cx="857458" cy="132426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98BF5F9-AB5D-F74D-EF72-5A4BCA1E5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535" y="5140180"/>
            <a:ext cx="849889" cy="136539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F45E1EE0-9CA3-B49A-CCCC-8304C9DED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54" y="352424"/>
            <a:ext cx="783561" cy="72807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910EA891-03E3-84B5-F68D-E2A950FF0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646000"/>
            <a:ext cx="1114423" cy="9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17FC4A-03B9-7292-8943-C73868FC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9"/>
            <a:ext cx="9651619" cy="863082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 between  </a:t>
            </a:r>
            <a:br>
              <a:rPr lang="en-US" dirty="0"/>
            </a:br>
            <a:r>
              <a:rPr lang="en-US" dirty="0" err="1"/>
              <a:t>GaussSuppression</a:t>
            </a:r>
            <a:r>
              <a:rPr lang="en-US" dirty="0"/>
              <a:t>, </a:t>
            </a:r>
            <a:r>
              <a:rPr lang="en-US" dirty="0" err="1"/>
              <a:t>sdcTable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Tau-Argus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AE408D2-E188-9831-A820-66F04BB711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2774" y="1830428"/>
            <a:ext cx="5925720" cy="36719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sdcTable</a:t>
            </a:r>
            <a:r>
              <a:rPr lang="en-US" dirty="0"/>
              <a:t> and Tau-Argus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tree structure hierarchies are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Anything else must be handled with special functionality for linked tables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Only two linked tables are possible in </a:t>
            </a:r>
            <a:r>
              <a:rPr lang="en-US" dirty="0" err="1"/>
              <a:t>sdcTable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GaussSuppression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flexible hierarchies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Gauss algorithm works the same way regardless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when multiple tables are specified with the formula interface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formula interface does not exist in </a:t>
            </a:r>
            <a:r>
              <a:rPr lang="en-US" dirty="0" err="1"/>
              <a:t>sdcTable</a:t>
            </a:r>
            <a:r>
              <a:rPr lang="en-US" dirty="0"/>
              <a:t> and Tau-Argus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0DF3EBD-0FC1-67AD-2EE7-63AD6892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94" y="3906447"/>
            <a:ext cx="2694623" cy="272605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220C8D8-C900-0AE5-E9F5-4DEA2061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1830428"/>
            <a:ext cx="2637473" cy="27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A317F4-ABC0-37BA-D00F-F4A3EAD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54762"/>
          </a:xfrm>
        </p:spPr>
        <p:txBody>
          <a:bodyPr>
            <a:normAutofit/>
          </a:bodyPr>
          <a:lstStyle/>
          <a:p>
            <a:r>
              <a:rPr lang="en-US" dirty="0"/>
              <a:t>If you want to create a hierarchy manually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DB967CE-50FB-2BC5-8033-8702DCA2E9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68527" y="4970719"/>
            <a:ext cx="7956812" cy="144364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nb-NO" b="1" dirty="0" err="1">
                <a:solidFill>
                  <a:srgbClr val="3366FF"/>
                </a:solidFill>
              </a:rPr>
              <a:t>level</a:t>
            </a:r>
            <a:r>
              <a:rPr lang="nb-NO" b="1" dirty="0">
                <a:solidFill>
                  <a:srgbClr val="3366FF"/>
                </a:solidFill>
              </a:rPr>
              <a:t> </a:t>
            </a:r>
            <a:r>
              <a:rPr lang="en-US" dirty="0"/>
              <a:t>column can be removed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nb-NO" b="1" dirty="0" err="1">
                <a:solidFill>
                  <a:srgbClr val="3366FF"/>
                </a:solidFill>
              </a:rPr>
              <a:t>sign</a:t>
            </a:r>
            <a:r>
              <a:rPr lang="nb-NO" b="1" dirty="0">
                <a:solidFill>
                  <a:srgbClr val="3366FF"/>
                </a:solidFill>
              </a:rPr>
              <a:t> </a:t>
            </a:r>
            <a:r>
              <a:rPr lang="en-US" dirty="0"/>
              <a:t>column should only have 1s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en-US" dirty="0"/>
              <a:t>The possibility for -1 is designed for purposes other than suppression</a:t>
            </a:r>
            <a:r>
              <a:rPr lang="nb-NO" dirty="0"/>
              <a:t> </a:t>
            </a:r>
          </a:p>
          <a:p>
            <a:endParaRPr lang="en-GB" dirty="0"/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DC6DD2E8-2C42-AC66-C356-46FC217DAAF4}"/>
              </a:ext>
            </a:extLst>
          </p:cNvPr>
          <p:cNvGraphicFramePr>
            <a:graphicFrameLocks noGrp="1"/>
          </p:cNvGraphicFramePr>
          <p:nvPr/>
        </p:nvGraphicFramePr>
        <p:xfrm>
          <a:off x="5514650" y="1874728"/>
          <a:ext cx="5336831" cy="2560320"/>
        </p:xfrm>
        <a:graphic>
          <a:graphicData uri="http://schemas.openxmlformats.org/drawingml/2006/table">
            <a:tbl>
              <a:tblPr/>
              <a:tblGrid>
                <a:gridCol w="1999139">
                  <a:extLst>
                    <a:ext uri="{9D8B030D-6E8A-4147-A177-3AD203B41FA5}">
                      <a16:colId xmlns:a16="http://schemas.microsoft.com/office/drawing/2014/main" val="3228387703"/>
                    </a:ext>
                  </a:extLst>
                </a:gridCol>
                <a:gridCol w="1686230">
                  <a:extLst>
                    <a:ext uri="{9D8B030D-6E8A-4147-A177-3AD203B41FA5}">
                      <a16:colId xmlns:a16="http://schemas.microsoft.com/office/drawing/2014/main" val="271377667"/>
                    </a:ext>
                  </a:extLst>
                </a:gridCol>
                <a:gridCol w="790963">
                  <a:extLst>
                    <a:ext uri="{9D8B030D-6E8A-4147-A177-3AD203B41FA5}">
                      <a16:colId xmlns:a16="http://schemas.microsoft.com/office/drawing/2014/main" val="887507216"/>
                    </a:ext>
                  </a:extLst>
                </a:gridCol>
                <a:gridCol w="860499">
                  <a:extLst>
                    <a:ext uri="{9D8B030D-6E8A-4147-A177-3AD203B41FA5}">
                      <a16:colId xmlns:a16="http://schemas.microsoft.com/office/drawing/2014/main" val="3088327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mapsFrom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mapsTo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sign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level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8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05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Portugal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3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Spain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5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nonEU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85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Iceland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 err="1">
                          <a:effectLst/>
                        </a:rPr>
                        <a:t>nonEU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184731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E71C5BE5-AE7F-9289-349A-C8735692601F}"/>
              </a:ext>
            </a:extLst>
          </p:cNvPr>
          <p:cNvSpPr txBox="1"/>
          <p:nvPr/>
        </p:nvSpPr>
        <p:spPr>
          <a:xfrm>
            <a:off x="1340519" y="1633993"/>
            <a:ext cx="33785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$age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mapsFrom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mapsTo</a:t>
            </a:r>
            <a:r>
              <a:rPr lang="en-GB" sz="1400" dirty="0">
                <a:latin typeface="Lucida Console" panose="020B0609040504020204" pitchFamily="49" charset="0"/>
              </a:rPr>
              <a:t> sign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     old  Total    1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    young  Total    1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$geo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 err="1">
                <a:latin typeface="Lucida Console" panose="020B0609040504020204" pitchFamily="49" charset="0"/>
              </a:rPr>
              <a:t>mapsFrom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latin typeface="Lucida Console" panose="020B0609040504020204" pitchFamily="49" charset="0"/>
              </a:rPr>
              <a:t>mapsTo</a:t>
            </a:r>
            <a:r>
              <a:rPr lang="en-GB" sz="1400" dirty="0">
                <a:latin typeface="Lucida Console" panose="020B0609040504020204" pitchFamily="49" charset="0"/>
              </a:rPr>
              <a:t> sign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      EU  Total    1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2 Portugal     EU    1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3    Spain     EU    1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4    </a:t>
            </a:r>
            <a:r>
              <a:rPr lang="en-GB" sz="1400" dirty="0" err="1">
                <a:latin typeface="Lucida Console" panose="020B06090405040202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</a:rPr>
              <a:t>  Total    1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5  Iceland  </a:t>
            </a:r>
            <a:r>
              <a:rPr lang="en-GB" sz="1400" dirty="0" err="1">
                <a:latin typeface="Lucida Console" panose="020B06090405040202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</a:rPr>
              <a:t>    1</a:t>
            </a:r>
          </a:p>
        </p:txBody>
      </p:sp>
    </p:spTree>
    <p:extLst>
      <p:ext uri="{BB962C8B-B14F-4D97-AF65-F5344CB8AC3E}">
        <p14:creationId xmlns:p14="http://schemas.microsoft.com/office/powerpoint/2010/main" val="382871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4556D1D-CF75-7DE7-78F6-6F02EB7F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2225759"/>
            <a:ext cx="9390018" cy="1015791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en-US" dirty="0"/>
              <a:t>A difference between the hierarchy and formula interface</a:t>
            </a:r>
            <a:br>
              <a:rPr lang="nb-NO" sz="5300" dirty="0"/>
            </a:br>
            <a:endParaRPr lang="nb-NO" sz="4000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B71A84CF-01B3-53EE-E81F-0ACFF6A584F0}"/>
              </a:ext>
            </a:extLst>
          </p:cNvPr>
          <p:cNvSpPr txBox="1">
            <a:spLocks/>
          </p:cNvSpPr>
          <p:nvPr/>
        </p:nvSpPr>
        <p:spPr>
          <a:xfrm>
            <a:off x="4232386" y="4177233"/>
            <a:ext cx="3727228" cy="1285104"/>
          </a:xfrm>
          <a:prstGeom prst="wedgeRoundRectCallout">
            <a:avLst>
              <a:gd name="adj1" fmla="val -24249"/>
              <a:gd name="adj2" fmla="val 368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rgbClr val="0000FF"/>
                </a:solidFill>
              </a:rPr>
              <a:t>     </a:t>
            </a:r>
            <a:r>
              <a:rPr lang="nb-NO" sz="3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removeEmpty</a:t>
            </a:r>
            <a:endParaRPr lang="nb-NO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B8A14E46-1BBB-83BA-5D29-EFD8D95A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7" y="1658302"/>
            <a:ext cx="5485448" cy="354139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C8733BC-990B-D29B-464B-27775AD9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3110144"/>
            <a:ext cx="5510213" cy="3559969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7B31987C-1D0D-B13E-C502-46EDA4058C2F}"/>
              </a:ext>
            </a:extLst>
          </p:cNvPr>
          <p:cNvSpPr txBox="1"/>
          <p:nvPr/>
        </p:nvSpPr>
        <p:spPr>
          <a:xfrm>
            <a:off x="173280" y="206461"/>
            <a:ext cx="61312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c("sector4", "sector2", "geo", "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n = 1:2,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k = c(80, 99))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05B7490-6F17-0C67-8CF8-579015FE3C6A}"/>
              </a:ext>
            </a:extLst>
          </p:cNvPr>
          <p:cNvSpPr txBox="1"/>
          <p:nvPr/>
        </p:nvSpPr>
        <p:spPr>
          <a:xfrm>
            <a:off x="6304546" y="1529900"/>
            <a:ext cx="61312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formula = ~(sector4 + sector2)*(geo +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 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n = 1:2,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k = c(80, 99))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728A6FFE-D7FC-05DA-28D4-1DCED009750F}"/>
              </a:ext>
            </a:extLst>
          </p:cNvPr>
          <p:cNvSpPr txBox="1">
            <a:spLocks/>
          </p:cNvSpPr>
          <p:nvPr/>
        </p:nvSpPr>
        <p:spPr>
          <a:xfrm>
            <a:off x="6730456" y="187887"/>
            <a:ext cx="4155718" cy="838468"/>
          </a:xfrm>
          <a:prstGeom prst="wedgeRoundRectCallout">
            <a:avLst>
              <a:gd name="adj1" fmla="val -50260"/>
              <a:gd name="adj2" fmla="val -3074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Can you see the difference in output? </a:t>
            </a:r>
          </a:p>
        </p:txBody>
      </p:sp>
    </p:spTree>
    <p:extLst>
      <p:ext uri="{BB962C8B-B14F-4D97-AF65-F5344CB8AC3E}">
        <p14:creationId xmlns:p14="http://schemas.microsoft.com/office/powerpoint/2010/main" val="2434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B8A14E46-1BBB-83BA-5D29-EFD8D95A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074" y="1977846"/>
            <a:ext cx="5602381" cy="381333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C8733BC-990B-D29B-464B-27775AD9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546" y="3027539"/>
            <a:ext cx="5497905" cy="3681524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7B31987C-1D0D-B13E-C502-46EDA4058C2F}"/>
              </a:ext>
            </a:extLst>
          </p:cNvPr>
          <p:cNvSpPr txBox="1"/>
          <p:nvPr/>
        </p:nvSpPr>
        <p:spPr>
          <a:xfrm>
            <a:off x="173280" y="206461"/>
            <a:ext cx="61312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c("sector4", "sector2", "geo", "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n = 1:2,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k = c(80, 99),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contributorVar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"company")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05B7490-6F17-0C67-8CF8-579015FE3C6A}"/>
              </a:ext>
            </a:extLst>
          </p:cNvPr>
          <p:cNvSpPr txBox="1"/>
          <p:nvPr/>
        </p:nvSpPr>
        <p:spPr>
          <a:xfrm>
            <a:off x="6304546" y="1193016"/>
            <a:ext cx="61312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formula = ~(sector4 + sector2)*(geo +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 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n = 1:2, 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k = c(80, 99),</a:t>
            </a:r>
          </a:p>
          <a:p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contributorVar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"company")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DA072E93-3299-DE35-07B2-2FE9D2B888E0}"/>
              </a:ext>
            </a:extLst>
          </p:cNvPr>
          <p:cNvSpPr txBox="1">
            <a:spLocks/>
          </p:cNvSpPr>
          <p:nvPr/>
        </p:nvSpPr>
        <p:spPr>
          <a:xfrm>
            <a:off x="6730456" y="187887"/>
            <a:ext cx="4155718" cy="838468"/>
          </a:xfrm>
          <a:prstGeom prst="wedgeRoundRectCallout">
            <a:avLst>
              <a:gd name="adj1" fmla="val -50260"/>
              <a:gd name="adj2" fmla="val -3074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Can you see the difference in output? </a:t>
            </a:r>
          </a:p>
        </p:txBody>
      </p:sp>
    </p:spTree>
    <p:extLst>
      <p:ext uri="{BB962C8B-B14F-4D97-AF65-F5344CB8AC3E}">
        <p14:creationId xmlns:p14="http://schemas.microsoft.com/office/powerpoint/2010/main" val="230820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eforklaring formet som et avrundet rektangel 5">
            <a:extLst>
              <a:ext uri="{FF2B5EF4-FFF2-40B4-BE49-F238E27FC236}">
                <a16:creationId xmlns:a16="http://schemas.microsoft.com/office/drawing/2014/main" id="{B718A523-AFD3-14A3-0280-06B06C8DD66E}"/>
              </a:ext>
            </a:extLst>
          </p:cNvPr>
          <p:cNvSpPr txBox="1">
            <a:spLocks/>
          </p:cNvSpPr>
          <p:nvPr/>
        </p:nvSpPr>
        <p:spPr>
          <a:xfrm>
            <a:off x="9030199" y="4223879"/>
            <a:ext cx="2712119" cy="1425091"/>
          </a:xfrm>
          <a:prstGeom prst="wedgeRoundRectCallout">
            <a:avLst>
              <a:gd name="adj1" fmla="val -80589"/>
              <a:gd name="adj2" fmla="val 208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These are missing when using a formula"</a:t>
            </a:r>
            <a:endParaRPr lang="nb-NO" sz="1800" dirty="0">
              <a:solidFill>
                <a:srgbClr val="0000FF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667514-3035-0BF9-B68F-05BD59CCEF68}"/>
              </a:ext>
            </a:extLst>
          </p:cNvPr>
          <p:cNvSpPr txBox="1"/>
          <p:nvPr/>
        </p:nvSpPr>
        <p:spPr>
          <a:xfrm>
            <a:off x="498132" y="180000"/>
            <a:ext cx="7302843" cy="1064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"), 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n = 1:2, k = c(80, 99),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contributorVar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"company")</a:t>
            </a:r>
          </a:p>
          <a:p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sector4      geo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freq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value primary suppressed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          Total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Total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20 462.3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          Total       EU   16 425.2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          Total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          Total  Iceland    4  37.1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5          Total Portugal    8 162.5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6          Total    Spain    8 262.7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7        private    Total   16 429.5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8        private       EU   12 392.4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9        private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10       private  Iceland    4  37.1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11       private Portugal    6 138.9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12       private    Spain    6 253.5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13        public    Total    4  32.8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14        public       EU    4  32.8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15        public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16        public  Iceland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17        public Portugal    2  23.6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18        public    Spain    2   9.2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19   Agriculture    Total    4 240.2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20   Agriculture       EU    4 240.2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21   Agriculture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22   Agriculture  Iceland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23   Agriculture Portugal    2 100.4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24   Agriculture    Spain    2 139.8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25 Entertainment    Total    6 131.5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26 Entertainment       EU    5 114.7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27 Entertainment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1  16.8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28 Entertainment  Iceland    1  16.8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29 Entertainment Portugal    2   9.4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30 Entertainment    Spain    3 105.3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31  Governmental    Total    4  32.8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32  Governmental       EU    4  32.8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33  Governmental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34  Governmental  Iceland    0   0.0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35  Governmental Portugal    2  23.6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36  Governmental    Spain    2   9.2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37      Industry    Total    6  57.8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38      Industry       EU    3  37.5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39      Industry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3  20.3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40      Industry  Iceland    3  20.3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41      Industry Portugal    2  29.1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42      Industry    Spain    1   8.4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569AA291-FB03-8588-14E2-428940E8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25" y="1113023"/>
            <a:ext cx="4082726" cy="1311128"/>
          </a:xfrm>
        </p:spPr>
        <p:txBody>
          <a:bodyPr>
            <a:normAutofit/>
          </a:bodyPr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FB4DB61-A096-DA2C-E3FD-8799C3361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7250" y="3063551"/>
            <a:ext cx="4959026" cy="1222700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GB" sz="1400" dirty="0"/>
          </a:p>
        </p:txBody>
      </p:sp>
      <p:cxnSp>
        <p:nvCxnSpPr>
          <p:cNvPr id="2" name="Rett pilkobling 1">
            <a:extLst>
              <a:ext uri="{FF2B5EF4-FFF2-40B4-BE49-F238E27FC236}">
                <a16:creationId xmlns:a16="http://schemas.microsoft.com/office/drawing/2014/main" id="{053CEF90-84C5-A22E-5799-FEDBB18F67D2}"/>
              </a:ext>
            </a:extLst>
          </p:cNvPr>
          <p:cNvCxnSpPr>
            <a:cxnSpLocks/>
          </p:cNvCxnSpPr>
          <p:nvPr/>
        </p:nvCxnSpPr>
        <p:spPr>
          <a:xfrm flipH="1" flipV="1">
            <a:off x="6606540" y="4838700"/>
            <a:ext cx="1815565" cy="378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B1FCCAD4-3BBC-9355-0D29-34D089686FC1}"/>
              </a:ext>
            </a:extLst>
          </p:cNvPr>
          <p:cNvCxnSpPr>
            <a:cxnSpLocks/>
          </p:cNvCxnSpPr>
          <p:nvPr/>
        </p:nvCxnSpPr>
        <p:spPr>
          <a:xfrm flipH="1" flipV="1">
            <a:off x="6606540" y="5071110"/>
            <a:ext cx="1815565" cy="1858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pilkobling 6">
            <a:extLst>
              <a:ext uri="{FF2B5EF4-FFF2-40B4-BE49-F238E27FC236}">
                <a16:creationId xmlns:a16="http://schemas.microsoft.com/office/drawing/2014/main" id="{0038C298-6AE2-7BF5-2FD3-7B4EAE5A2687}"/>
              </a:ext>
            </a:extLst>
          </p:cNvPr>
          <p:cNvCxnSpPr>
            <a:cxnSpLocks/>
          </p:cNvCxnSpPr>
          <p:nvPr/>
        </p:nvCxnSpPr>
        <p:spPr>
          <a:xfrm flipH="1">
            <a:off x="6606540" y="5256956"/>
            <a:ext cx="1719313" cy="789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pilkobling 7">
            <a:extLst>
              <a:ext uri="{FF2B5EF4-FFF2-40B4-BE49-F238E27FC236}">
                <a16:creationId xmlns:a16="http://schemas.microsoft.com/office/drawing/2014/main" id="{8B0E8ADA-B4AF-3978-8D02-21EE80CD08DF}"/>
              </a:ext>
            </a:extLst>
          </p:cNvPr>
          <p:cNvCxnSpPr>
            <a:cxnSpLocks/>
          </p:cNvCxnSpPr>
          <p:nvPr/>
        </p:nvCxnSpPr>
        <p:spPr>
          <a:xfrm flipH="1">
            <a:off x="6606540" y="5256956"/>
            <a:ext cx="1815565" cy="1040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Bilde 23">
            <a:extLst>
              <a:ext uri="{FF2B5EF4-FFF2-40B4-BE49-F238E27FC236}">
                <a16:creationId xmlns:a16="http://schemas.microsoft.com/office/drawing/2014/main" id="{8906A273-377E-B2D9-733B-5B8AFF6E6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1201" y="861956"/>
            <a:ext cx="4309524" cy="2933334"/>
          </a:xfrm>
          <a:prstGeom prst="rect">
            <a:avLst/>
          </a:prstGeom>
        </p:spPr>
      </p:pic>
      <p:sp>
        <p:nvSpPr>
          <p:cNvPr id="30" name="Bildeforklaring formet som et avrundet rektangel 5">
            <a:extLst>
              <a:ext uri="{FF2B5EF4-FFF2-40B4-BE49-F238E27FC236}">
                <a16:creationId xmlns:a16="http://schemas.microsoft.com/office/drawing/2014/main" id="{ECA7D609-9846-15DA-D6A1-F0B6DF3FD460}"/>
              </a:ext>
            </a:extLst>
          </p:cNvPr>
          <p:cNvSpPr txBox="1">
            <a:spLocks/>
          </p:cNvSpPr>
          <p:nvPr/>
        </p:nvSpPr>
        <p:spPr>
          <a:xfrm>
            <a:off x="1110572" y="4223878"/>
            <a:ext cx="2712119" cy="1425091"/>
          </a:xfrm>
          <a:prstGeom prst="wedgeRoundRectCallout">
            <a:avLst>
              <a:gd name="adj1" fmla="val -46467"/>
              <a:gd name="adj2" fmla="val 3163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Additionally, the rows are sorted differently.</a:t>
            </a:r>
            <a:r>
              <a:rPr lang="nb-NO" sz="18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C311D108-0784-A30A-9747-766C8B37B030}"/>
              </a:ext>
            </a:extLst>
          </p:cNvPr>
          <p:cNvCxnSpPr>
            <a:cxnSpLocks/>
          </p:cNvCxnSpPr>
          <p:nvPr/>
        </p:nvCxnSpPr>
        <p:spPr>
          <a:xfrm flipH="1">
            <a:off x="6488206" y="5296467"/>
            <a:ext cx="1837647" cy="2962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62B6190F-AF0E-2D6C-D1F6-4A364B5CB514}"/>
              </a:ext>
            </a:extLst>
          </p:cNvPr>
          <p:cNvCxnSpPr>
            <a:cxnSpLocks/>
          </p:cNvCxnSpPr>
          <p:nvPr/>
        </p:nvCxnSpPr>
        <p:spPr>
          <a:xfrm flipH="1">
            <a:off x="6488206" y="5256956"/>
            <a:ext cx="1905462" cy="36046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4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42C3BF-DC02-0C26-7AFE-89DD5DA9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819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dirty="0"/>
              <a:t>The </a:t>
            </a:r>
            <a:r>
              <a:rPr lang="en-US" sz="4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removeEmpty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704CF6D-805E-73EF-2266-2EB9952B94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3214" y="1630821"/>
            <a:ext cx="9871114" cy="47920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Determines whether combinations that have no contribution from input should be included in the output</a:t>
            </a:r>
          </a:p>
          <a:p>
            <a:pPr lvl="5">
              <a:lnSpc>
                <a:spcPct val="100000"/>
              </a:lnSpc>
            </a:pPr>
            <a:endParaRPr lang="en-US" sz="2200" dirty="0"/>
          </a:p>
          <a:p>
            <a:r>
              <a:rPr lang="en-US" sz="2800" dirty="0"/>
              <a:t>Default:</a:t>
            </a:r>
          </a:p>
          <a:p>
            <a:pPr lvl="1"/>
            <a:r>
              <a:rPr lang="en-US" sz="3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TRUE</a:t>
            </a:r>
            <a:r>
              <a:rPr lang="en-US" sz="2800" dirty="0"/>
              <a:t> in the  formula interface</a:t>
            </a:r>
          </a:p>
          <a:p>
            <a:pPr lvl="1"/>
            <a:r>
              <a:rPr lang="en-US" sz="3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FALSE</a:t>
            </a:r>
            <a:r>
              <a:rPr lang="en-US" sz="2800" dirty="0"/>
              <a:t> in the hierarchy interface and for </a:t>
            </a:r>
            <a:r>
              <a:rPr 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dimVar</a:t>
            </a:r>
            <a:endParaRPr lang="en-US" sz="2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lvl="8"/>
            <a:endParaRPr lang="en-US" sz="2800" dirty="0"/>
          </a:p>
          <a:p>
            <a:r>
              <a:rPr lang="en-US" sz="2800" dirty="0"/>
              <a:t>But always possible to specify it manually </a:t>
            </a:r>
          </a:p>
        </p:txBody>
      </p:sp>
    </p:spTree>
    <p:extLst>
      <p:ext uri="{BB962C8B-B14F-4D97-AF65-F5344CB8AC3E}">
        <p14:creationId xmlns:p14="http://schemas.microsoft.com/office/powerpoint/2010/main" val="42923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2BF5773-5D6E-6D21-9F21-A6A31D916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1674565"/>
            <a:ext cx="9390018" cy="2141144"/>
          </a:xfrm>
        </p:spPr>
        <p:txBody>
          <a:bodyPr/>
          <a:lstStyle/>
          <a:p>
            <a:r>
              <a:rPr lang="nb-NO" dirty="0" err="1"/>
              <a:t>Hierarchies</a:t>
            </a:r>
            <a:endParaRPr lang="en-GB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1FD4CC81-CE88-9522-5D63-B94032C62F59}"/>
              </a:ext>
            </a:extLst>
          </p:cNvPr>
          <p:cNvSpPr txBox="1">
            <a:spLocks/>
          </p:cNvSpPr>
          <p:nvPr/>
        </p:nvSpPr>
        <p:spPr>
          <a:xfrm>
            <a:off x="4232386" y="3931381"/>
            <a:ext cx="3727228" cy="982141"/>
          </a:xfrm>
          <a:prstGeom prst="wedgeRoundRectCallout">
            <a:avLst>
              <a:gd name="adj1" fmla="val -24249"/>
              <a:gd name="adj2" fmla="val 368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rgbClr val="0000FF"/>
                </a:solidFill>
              </a:rPr>
              <a:t>     </a:t>
            </a:r>
            <a:r>
              <a:rPr lang="nb-NO" sz="3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hierarchies</a:t>
            </a:r>
            <a:endParaRPr lang="nb-NO" sz="3200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6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5BCB9F-BB0B-7E3A-69B6-08033FD8F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583" y="933451"/>
            <a:ext cx="7866834" cy="2047874"/>
          </a:xfrm>
        </p:spPr>
        <p:txBody>
          <a:bodyPr>
            <a:normAutofit/>
          </a:bodyPr>
          <a:lstStyle/>
          <a:p>
            <a:r>
              <a:rPr lang="en-US" dirty="0"/>
              <a:t>How to consider open data</a:t>
            </a:r>
            <a:r>
              <a:rPr lang="nb-NO" dirty="0"/>
              <a:t>?</a:t>
            </a:r>
            <a:endParaRPr lang="en-GB" dirty="0"/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D157338A-7873-3AAD-2436-88C66C8BA4AF}"/>
              </a:ext>
            </a:extLst>
          </p:cNvPr>
          <p:cNvSpPr txBox="1">
            <a:spLocks/>
          </p:cNvSpPr>
          <p:nvPr/>
        </p:nvSpPr>
        <p:spPr>
          <a:xfrm>
            <a:off x="4232386" y="4177233"/>
            <a:ext cx="3727228" cy="1285104"/>
          </a:xfrm>
          <a:prstGeom prst="wedgeRoundRectCallout">
            <a:avLst>
              <a:gd name="adj1" fmla="val -24249"/>
              <a:gd name="adj2" fmla="val 368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rgbClr val="0000FF"/>
                </a:solidFill>
              </a:rPr>
              <a:t>     </a:t>
            </a:r>
            <a:r>
              <a:rPr lang="en-GB" sz="32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endParaRPr lang="nb-NO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142-CDF6-DB87-202C-E7427443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B5CE834-2BC3-33F6-36E9-BD24F4975EC4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C034827C-FC29-EA77-262D-3B54681A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6379063" cy="1311128"/>
          </a:xfrm>
        </p:spPr>
        <p:txBody>
          <a:bodyPr>
            <a:normAutofit/>
          </a:bodyPr>
          <a:lstStyle/>
          <a:p>
            <a:r>
              <a:rPr lang="en-US" sz="3600" dirty="0"/>
              <a:t>Estimate a value with high accuracy 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CE9EA19-1EB0-E10E-E457-8F2E57A6E7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3831155"/>
            <a:ext cx="8893738" cy="27206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Suppose one person's income is openly available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The old-male value, 201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Everybody can subtract  this value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relevant cell total is therefore 3686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relevant number of contributors is therefore 2 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200" dirty="0"/>
              <a:t>Primary suppression should be based on these relevant numbers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A0AB6F9-EDA8-E368-48B9-8951C249165C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 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male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79ADA96E-D9C9-6745-CCCF-4316B2B24154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value can be used to estimate …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4056E73-4DB0-3A29-7027-2E02774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782" y="-581214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7D3C3D70-51A7-BDB1-8096-617A42AF9623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93206"/>
              <a:gd name="adj2" fmla="val 1190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value can be used to estimate … </a:t>
            </a:r>
          </a:p>
        </p:txBody>
      </p:sp>
    </p:spTree>
    <p:extLst>
      <p:ext uri="{BB962C8B-B14F-4D97-AF65-F5344CB8AC3E}">
        <p14:creationId xmlns:p14="http://schemas.microsoft.com/office/powerpoint/2010/main" val="35229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01A9D040-09E0-96CB-BB5B-63736AC7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0" y="3278038"/>
            <a:ext cx="11392988" cy="3579962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233F9D8E-D064-0D05-730B-F4D1D33E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90" y="379562"/>
            <a:ext cx="7106185" cy="2380891"/>
          </a:xfrm>
          <a:prstGeom prst="rect">
            <a:avLst/>
          </a:prstGeom>
        </p:spPr>
      </p:pic>
      <p:sp>
        <p:nvSpPr>
          <p:cNvPr id="4" name="Tittel 8">
            <a:extLst>
              <a:ext uri="{FF2B5EF4-FFF2-40B4-BE49-F238E27FC236}">
                <a16:creationId xmlns:a16="http://schemas.microsoft.com/office/drawing/2014/main" id="{76AAF611-089F-C8C8-5182-8BE19E893183}"/>
              </a:ext>
            </a:extLst>
          </p:cNvPr>
          <p:cNvSpPr txBox="1">
            <a:spLocks/>
          </p:cNvSpPr>
          <p:nvPr/>
        </p:nvSpPr>
        <p:spPr>
          <a:xfrm>
            <a:off x="687599" y="289790"/>
            <a:ext cx="3379303" cy="1953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if the numbers from C and D are openly available?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F09AD0DB-88DF-2FB1-3A69-2159AD897F8B}"/>
              </a:ext>
            </a:extLst>
          </p:cNvPr>
          <p:cNvSpPr txBox="1">
            <a:spLocks/>
          </p:cNvSpPr>
          <p:nvPr/>
        </p:nvSpPr>
        <p:spPr>
          <a:xfrm>
            <a:off x="332925" y="2501661"/>
            <a:ext cx="4111672" cy="517584"/>
          </a:xfrm>
          <a:prstGeom prst="wedgeRoundRectCallout">
            <a:avLst>
              <a:gd name="adj1" fmla="val -37088"/>
              <a:gd name="adj2" fmla="val 2907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No suppression when 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maxN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= 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B439F6EE-CB08-F684-BFD7-560E73B1131B}"/>
              </a:ext>
            </a:extLst>
          </p:cNvPr>
          <p:cNvSpPr txBox="1">
            <a:spLocks/>
          </p:cNvSpPr>
          <p:nvPr/>
        </p:nvSpPr>
        <p:spPr>
          <a:xfrm>
            <a:off x="4527933" y="2760453"/>
            <a:ext cx="2875402" cy="312482"/>
          </a:xfrm>
          <a:prstGeom prst="wedgeRoundRectCallout">
            <a:avLst>
              <a:gd name="adj1" fmla="val -3203"/>
              <a:gd name="adj2" fmla="val -2464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in </a:t>
            </a:r>
            <a:r>
              <a:rPr lang="en-US" sz="1200" dirty="0" err="1">
                <a:solidFill>
                  <a:schemeClr val="tx1"/>
                </a:solidFill>
              </a:rPr>
              <a:t>SuppressFewContributors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AC05711C-2CE6-D908-C5F0-F2FF0EAB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4754" y="341489"/>
            <a:ext cx="5807412" cy="19457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2F2B716-AFC3-0B65-7320-39386623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36" y="389853"/>
            <a:ext cx="6195060" cy="1897380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97D87514-68CE-35DA-C1C7-CCE9CDBD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0" y="3278038"/>
            <a:ext cx="11392988" cy="3579962"/>
          </a:xfrm>
          <a:prstGeom prst="rect">
            <a:avLst/>
          </a:prstGeom>
        </p:spPr>
      </p:pic>
      <p:sp>
        <p:nvSpPr>
          <p:cNvPr id="3" name="Tittel 8">
            <a:extLst>
              <a:ext uri="{FF2B5EF4-FFF2-40B4-BE49-F238E27FC236}">
                <a16:creationId xmlns:a16="http://schemas.microsoft.com/office/drawing/2014/main" id="{7FCD592C-583A-824F-32F5-02A03F611C31}"/>
              </a:ext>
            </a:extLst>
          </p:cNvPr>
          <p:cNvSpPr txBox="1">
            <a:spLocks/>
          </p:cNvSpPr>
          <p:nvPr/>
        </p:nvSpPr>
        <p:spPr>
          <a:xfrm>
            <a:off x="687599" y="289790"/>
            <a:ext cx="3379303" cy="1953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if the numbers from C and D are openly available</a:t>
            </a:r>
            <a:r>
              <a:rPr lang="nb-NO" sz="3600" dirty="0"/>
              <a:t>?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9F6BB8F3-1E16-17B7-1CF0-F4FA2B89B618}"/>
              </a:ext>
            </a:extLst>
          </p:cNvPr>
          <p:cNvSpPr txBox="1">
            <a:spLocks/>
          </p:cNvSpPr>
          <p:nvPr/>
        </p:nvSpPr>
        <p:spPr>
          <a:xfrm>
            <a:off x="1244905" y="2600085"/>
            <a:ext cx="6841476" cy="312482"/>
          </a:xfrm>
          <a:prstGeom prst="wedgeRoundRectCallout">
            <a:avLst>
              <a:gd name="adj1" fmla="val -3203"/>
              <a:gd name="adj2" fmla="val -2464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Here is the new suppression pattern with </a:t>
            </a:r>
            <a:r>
              <a:rPr lang="en-US" sz="1200" dirty="0" err="1">
                <a:solidFill>
                  <a:schemeClr val="tx1"/>
                </a:solidFill>
              </a:rPr>
              <a:t>maxN</a:t>
            </a:r>
            <a:r>
              <a:rPr lang="en-US" sz="1200" dirty="0">
                <a:solidFill>
                  <a:schemeClr val="tx1"/>
                </a:solidFill>
              </a:rPr>
              <a:t> = 1 and by considering C and D as open </a:t>
            </a:r>
          </a:p>
        </p:txBody>
      </p:sp>
    </p:spTree>
    <p:extLst>
      <p:ext uri="{BB962C8B-B14F-4D97-AF65-F5344CB8AC3E}">
        <p14:creationId xmlns:p14="http://schemas.microsoft.com/office/powerpoint/2010/main" val="75360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2F2B716-AFC3-0B65-7320-39386623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36" y="389853"/>
            <a:ext cx="6195060" cy="189738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3725057-B654-71A3-0927-4704E70584E3}"/>
              </a:ext>
            </a:extLst>
          </p:cNvPr>
          <p:cNvSpPr txBox="1"/>
          <p:nvPr/>
        </p:nvSpPr>
        <p:spPr>
          <a:xfrm>
            <a:off x="443268" y="728640"/>
            <a:ext cx="730284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SuppressFewContributors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 = dataset,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formula = ~sector2 * (geo +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maxN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1,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contributorVar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"company",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c("C", "D"))</a:t>
            </a: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sector2      geo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freq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value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nRule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nAll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primary suppressed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    Total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Total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20 462.3     2    4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  private    Total   16 429.5     2    4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   public    Total    4  32.8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    Total  Iceland    4  37.1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5    Total Portugal    8 162.5     2    3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6    Total    Spain    8 262.7     2    4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7    Total       EU   16 425.2     2    4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8    Total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9  private  Iceland    4  37.1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10 private Portugal    6 138.9     2    3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11 private    Spain    6 253.5     2    3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12  public Portugal    2  23.6     1    2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13  public    Spain    2   9.2     0    2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14 private       EU   12 392.4     2    4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15 private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16  public       EU    4  32.8     1    3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AA1F343B-AEE5-A60E-7121-2522A9226CB5}"/>
              </a:ext>
            </a:extLst>
          </p:cNvPr>
          <p:cNvSpPr txBox="1">
            <a:spLocks/>
          </p:cNvSpPr>
          <p:nvPr/>
        </p:nvSpPr>
        <p:spPr>
          <a:xfrm>
            <a:off x="727113" y="2313538"/>
            <a:ext cx="5849957" cy="312482"/>
          </a:xfrm>
          <a:prstGeom prst="wedgeRoundRectCallout">
            <a:avLst>
              <a:gd name="adj1" fmla="val -3203"/>
              <a:gd name="adj2" fmla="val -2464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C and D being openly available are handled by the </a:t>
            </a:r>
            <a:r>
              <a:rPr lang="en-US" sz="1200" dirty="0" err="1">
                <a:solidFill>
                  <a:schemeClr val="tx1"/>
                </a:solidFill>
              </a:rPr>
              <a:t>removeCodes</a:t>
            </a:r>
            <a:r>
              <a:rPr lang="en-US" sz="1200" dirty="0">
                <a:solidFill>
                  <a:schemeClr val="tx1"/>
                </a:solidFill>
              </a:rPr>
              <a:t> parameter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F15E5FFE-F5D9-3F5A-A31F-A57A27C7222B}"/>
              </a:ext>
            </a:extLst>
          </p:cNvPr>
          <p:cNvSpPr txBox="1">
            <a:spLocks/>
          </p:cNvSpPr>
          <p:nvPr/>
        </p:nvSpPr>
        <p:spPr>
          <a:xfrm>
            <a:off x="7974080" y="2956938"/>
            <a:ext cx="3417361" cy="2562513"/>
          </a:xfrm>
          <a:prstGeom prst="wedgeRoundRectCallout">
            <a:avLst>
              <a:gd name="adj1" fmla="val -151563"/>
              <a:gd name="adj2" fmla="val -4144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nAll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  the number of contributors 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nRule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  the number of relevant contributors for the suppression rule </a:t>
            </a:r>
          </a:p>
        </p:txBody>
      </p:sp>
    </p:spTree>
    <p:extLst>
      <p:ext uri="{BB962C8B-B14F-4D97-AF65-F5344CB8AC3E}">
        <p14:creationId xmlns:p14="http://schemas.microsoft.com/office/powerpoint/2010/main" val="323781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737BA86-8313-EA51-C95A-6A1699F5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7"/>
            <a:ext cx="9651619" cy="171842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to consider open data</a:t>
            </a:r>
            <a:r>
              <a:rPr lang="nb-NO" sz="6000" dirty="0"/>
              <a:t>?</a:t>
            </a:r>
            <a:br>
              <a:rPr lang="nb-NO" dirty="0"/>
            </a:br>
            <a:br>
              <a:rPr lang="nb-NO" dirty="0"/>
            </a:br>
            <a:r>
              <a:rPr lang="en-US" dirty="0"/>
              <a:t>Solution in practice: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7DA335A-C906-916B-E23E-6B8AC82E75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890880"/>
            <a:ext cx="9651619" cy="3395293"/>
          </a:xfrm>
        </p:spPr>
        <p:txBody>
          <a:bodyPr/>
          <a:lstStyle/>
          <a:p>
            <a:r>
              <a:rPr lang="en-US" sz="2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SuppressFewContributors</a:t>
            </a:r>
            <a:endParaRPr lang="en-US" dirty="0"/>
          </a:p>
          <a:p>
            <a:pPr lvl="1"/>
            <a:r>
              <a:rPr lang="en-US" dirty="0"/>
              <a:t>Use the parameter 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r>
              <a:rPr lang="en-US" dirty="0"/>
              <a:t> </a:t>
            </a:r>
          </a:p>
          <a:p>
            <a:pPr marL="252050" lvl="1" indent="0">
              <a:buNone/>
            </a:pPr>
            <a:endParaRPr lang="en-US" dirty="0"/>
          </a:p>
          <a:p>
            <a:r>
              <a:rPr lang="en-US" sz="2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endParaRPr lang="en-US" dirty="0"/>
          </a:p>
          <a:p>
            <a:pPr lvl="1"/>
            <a:r>
              <a:rPr lang="en-US" dirty="0"/>
              <a:t>Use the parameter 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193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93725057-B654-71A3-0927-4704E70584E3}"/>
              </a:ext>
            </a:extLst>
          </p:cNvPr>
          <p:cNvSpPr txBox="1"/>
          <p:nvPr/>
        </p:nvSpPr>
        <p:spPr>
          <a:xfrm>
            <a:off x="612807" y="1670661"/>
            <a:ext cx="998478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formula = ~sector2*(geo +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n = 1, k = 99,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contributorVar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"company",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removeCodes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c("C", "D"))</a:t>
            </a:r>
          </a:p>
          <a:p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sector2      geo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freq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value primary suppressed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    Total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Total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20 462.3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  private    Total   16 429.5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   public    Total    4  32.8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    Total  Iceland    4  37.1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5    Total Portugal    8 162.5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6    Total    Spain    8 262.7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7    Total       EU   16 425.2       -       TRUE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8    Total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9  private  Iceland    4  37.1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10 private Portugal    6 138.9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11 private    Spain    6 253.5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12  public Portugal    2  23.6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13  public    Spain    2   9.2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14 private       EU   12 392.4       -          -</a:t>
            </a: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15 private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4  37.1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16  public       EU    4  32.8    TRUE       </a:t>
            </a:r>
            <a:r>
              <a:rPr lang="en-GB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EE65AB0-8015-1EFA-A11C-6592171C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03" y="132522"/>
            <a:ext cx="11977594" cy="2348730"/>
          </a:xfrm>
          <a:prstGeom prst="rect">
            <a:avLst/>
          </a:prstGeom>
          <a:effectLst>
            <a:outerShdw blurRad="596900" dist="406400" dir="14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7E78AD29-EDFC-ABA6-F07D-8C137A75AB95}"/>
              </a:ext>
            </a:extLst>
          </p:cNvPr>
          <p:cNvSpPr txBox="1">
            <a:spLocks/>
          </p:cNvSpPr>
          <p:nvPr/>
        </p:nvSpPr>
        <p:spPr>
          <a:xfrm>
            <a:off x="6947476" y="3600156"/>
            <a:ext cx="4155718" cy="1500653"/>
          </a:xfrm>
          <a:prstGeom prst="wedgeRoundRectCallout">
            <a:avLst>
              <a:gd name="adj1" fmla="val -50260"/>
              <a:gd name="adj2" fmla="val -3074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Here is suppression pattern when considering C and D as open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With the relevant cell values in parentheses</a:t>
            </a:r>
          </a:p>
        </p:txBody>
      </p:sp>
    </p:spTree>
    <p:extLst>
      <p:ext uri="{BB962C8B-B14F-4D97-AF65-F5344CB8AC3E}">
        <p14:creationId xmlns:p14="http://schemas.microsoft.com/office/powerpoint/2010/main" val="4125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C6D12D-21B5-B2F5-AD92-09DAB8AB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Exercises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2C162C0-F20F-1ED2-09C7-755C9C140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exercises/hierarchies</a:t>
            </a:r>
            <a:r>
              <a:rPr lang="en-US"/>
              <a:t>.md</a:t>
            </a:r>
            <a:endParaRPr lang="en-US" dirty="0"/>
          </a:p>
          <a:p>
            <a:r>
              <a:rPr lang="en-US" dirty="0"/>
              <a:t>Direct link: </a:t>
            </a:r>
          </a:p>
          <a:p>
            <a:pPr lvl="1"/>
            <a:r>
              <a:rPr lang="en-US" sz="1400" dirty="0">
                <a:hlinkClick r:id="rId2"/>
              </a:rPr>
              <a:t>https://github.com/statisticsnorway/kurs-metode-sdc-2024/blob/main/exercises/hierarchies.md</a:t>
            </a:r>
            <a:r>
              <a:rPr lang="en-US" sz="14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08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02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69AA291-FB03-8588-14E2-428940E8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25" y="1113023"/>
            <a:ext cx="4082726" cy="131112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vignette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FB4DB61-A096-DA2C-E3FD-8799C3361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7250" y="3063551"/>
            <a:ext cx="4959026" cy="1222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As you find on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hlinkClick r:id="rId2"/>
              </a:rPr>
              <a:t>https://CRAN.R-project.org/package=GaussSuppression</a:t>
            </a:r>
            <a:r>
              <a:rPr lang="en-US" sz="1400" dirty="0"/>
              <a:t>  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667514-3035-0BF9-B68F-05BD59CCEF68}"/>
              </a:ext>
            </a:extLst>
          </p:cNvPr>
          <p:cNvSpPr txBox="1"/>
          <p:nvPr/>
        </p:nvSpPr>
        <p:spPr>
          <a:xfrm>
            <a:off x="498132" y="551048"/>
            <a:ext cx="63691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library(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GaussSuppression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dataset &lt;-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SSBtoolsData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("magnitude1")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dataset</a:t>
            </a: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sector4 sector2      geo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company value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    Agriculture private Portugal    EU       A  75.9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    Agriculture private Portugal    EU       B  24.5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    Agriculture private    Spain    EU       A  96.6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    Agriculture private    Spain    EU       B  43.2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5  Entertainment private  Iceland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B  16.8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6  Entertainment private Portugal    EU       B   7.1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7  Entertainment private Portugal    EU       D   2.3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8  Entertainment private    Spain    EU       A  77.4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9  Entertainment private    Spain    EU       B  11.5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10 Entertainment private    Spain    EU       C  16.4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11  Governmental  public Portugal    EU       B  21.6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12  Governmental  public Portugal    EU       D   2.0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13  Governmental  public    Spain    EU       C   6.5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14  Governmental  public    Spain    EU       D   2.7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15      Industry private  Iceland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B   9.6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16      Industry private  Iceland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C   8.8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17      Industry private  Iceland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D   1.9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18      Industry private Portugal    EU       B  25.7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19      Industry private Portugal    EU       D   3.4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20      Industry private    Spain    EU       C   8.4 </a:t>
            </a: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69AA291-FB03-8588-14E2-428940E8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25" y="1113023"/>
            <a:ext cx="4082726" cy="131112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vignette</a:t>
            </a:r>
            <a:br>
              <a:rPr lang="en-US" dirty="0"/>
            </a:br>
            <a:endParaRPr lang="en-US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FB4DB61-A096-DA2C-E3FD-8799C3361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7250" y="3063551"/>
            <a:ext cx="4959026" cy="1222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As you find on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hlinkClick r:id="rId2"/>
              </a:rPr>
              <a:t>https://CRAN.R-project.org/package=GaussSuppression</a:t>
            </a:r>
            <a:r>
              <a:rPr lang="en-US" sz="1400" dirty="0"/>
              <a:t>  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667514-3035-0BF9-B68F-05BD59CCEF68}"/>
              </a:ext>
            </a:extLst>
          </p:cNvPr>
          <p:cNvSpPr txBox="1"/>
          <p:nvPr/>
        </p:nvSpPr>
        <p:spPr>
          <a:xfrm>
            <a:off x="498132" y="551048"/>
            <a:ext cx="7302843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SuppressDominantCells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(data=dataset,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numVar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"value",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dimVar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c("sector4", "sector2", "geo", "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"), </a:t>
            </a: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n = 1:2, k = c(80, 99))</a:t>
            </a: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sector4      geo value primary suppressed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          Total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Total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462.3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          Total       EU 425.2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          Total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37.1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          Total  Iceland  37.1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5          Total Portugal 162.5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6          Total    Spain 262.7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7        private    Total 429.5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8        private       EU 392.4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9        private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37.1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10       private  Iceland  37.1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11       private Portugal 138.9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12       private    Spain 253.5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13        public    Total  32.8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14        public       EU  32.8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15        public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16        public  Iceland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17        public Portugal  23.6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18        public    Spain   9.2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19   Agriculture    Total 240.2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20   Agriculture       EU 240.2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21   Agriculture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22   Agriculture  Iceland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23   Agriculture Portugal 100.4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24   Agriculture    Spain 139.8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25 Entertainment    Total 131.5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26 Entertainment       EU 114.7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27 Entertainment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16.8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28 Entertainment  Iceland  16.8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29 Entertainment Portugal   9.4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30 Entertainment    Spain 105.3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31  Governmental    Total  32.8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32  Governmental       EU  32.8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33  Governmental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34  Governmental  Iceland   0.0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35  Governmental Portugal  23.6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36  Governmental    Spain   9.2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37      Industry    Total  57.8       -          -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38      Industry       EU  37.5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39      Industry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 20.3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40      Industry  Iceland  20.3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41      Industry Portugal  29.1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42      Industry    Spain   8.4    TRUE   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97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69AA291-FB03-8588-14E2-428940E8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25" y="1113023"/>
            <a:ext cx="4082726" cy="131112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from vignette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FB4DB61-A096-DA2C-E3FD-8799C3361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7250" y="3063551"/>
            <a:ext cx="4959026" cy="1222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As you find on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hlinkClick r:id="rId2"/>
              </a:rPr>
              <a:t>https://CRAN.R-project.org/package=GaussSuppression</a:t>
            </a:r>
            <a:r>
              <a:rPr lang="en-US" sz="1400" dirty="0"/>
              <a:t> 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94AD4BA-8FF5-50D4-3A72-58B579CE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043025"/>
            <a:ext cx="6353176" cy="41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1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0B74DC-0707-30EF-0713-0DA10ED9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04" y="200025"/>
            <a:ext cx="7064770" cy="1197249"/>
          </a:xfrm>
        </p:spPr>
        <p:txBody>
          <a:bodyPr>
            <a:normAutofit/>
          </a:bodyPr>
          <a:lstStyle/>
          <a:p>
            <a:r>
              <a:rPr lang="en-US" dirty="0"/>
              <a:t>How are variables combined?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397776-C409-DE32-5BB3-1897A061A1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1304" y="1128980"/>
            <a:ext cx="5494696" cy="5365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did 4 input variables become 2 output variables?</a:t>
            </a:r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BE66C9C-2343-73F7-C581-91912D27550B}"/>
              </a:ext>
            </a:extLst>
          </p:cNvPr>
          <p:cNvSpPr txBox="1"/>
          <p:nvPr/>
        </p:nvSpPr>
        <p:spPr>
          <a:xfrm>
            <a:off x="6096000" y="1752600"/>
            <a:ext cx="63691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sector4 sector2      geo    </a:t>
            </a:r>
            <a:r>
              <a:rPr lang="en-US" sz="1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eu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company value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    Agriculture private Portugal    EU       A  75.9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   Agriculture private Portugal    EU       B  24.5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    Agriculture private    Spain    EU       A  96.6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    Agriculture private    Spain    EU       B  43.2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sz="1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sector4      geo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value primary suppressed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          Total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Total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462.3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         Total       EU 425.2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          Total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37.1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          Total  Iceland  37.1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          Total Portugal 162.5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          Total    Spain 262.7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7        private    Total 429.5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8        private       EU 392.4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9        private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nonEU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37.1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10       private  Iceland  37.1       -          -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11       private Portugal 138.9       -       TRUE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12       private    Spain 253.5       -       TRUE</a:t>
            </a:r>
          </a:p>
          <a:p>
            <a:r>
              <a:rPr 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97875B05-7D66-1E53-2C50-DAD31C12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1" y="2124075"/>
            <a:ext cx="5091591" cy="3335103"/>
          </a:xfrm>
          <a:prstGeom prst="rect">
            <a:avLst/>
          </a:prstGeom>
        </p:spPr>
      </p:pic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7557B6B2-9175-7CD2-5782-6211F24980CD}"/>
              </a:ext>
            </a:extLst>
          </p:cNvPr>
          <p:cNvSpPr txBox="1">
            <a:spLocks/>
          </p:cNvSpPr>
          <p:nvPr/>
        </p:nvSpPr>
        <p:spPr>
          <a:xfrm>
            <a:off x="7921951" y="259146"/>
            <a:ext cx="3816031" cy="791987"/>
          </a:xfrm>
          <a:prstGeom prst="wedgeRoundRectCallout">
            <a:avLst>
              <a:gd name="adj1" fmla="val -26376"/>
              <a:gd name="adj2" fmla="val 10652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4 variables in input dataset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0D0363F4-7C3E-5C05-20CC-4A19CE536D8A}"/>
              </a:ext>
            </a:extLst>
          </p:cNvPr>
          <p:cNvSpPr txBox="1">
            <a:spLocks/>
          </p:cNvSpPr>
          <p:nvPr/>
        </p:nvSpPr>
        <p:spPr>
          <a:xfrm>
            <a:off x="1201783" y="5729020"/>
            <a:ext cx="5091591" cy="1037540"/>
          </a:xfrm>
          <a:prstGeom prst="wedgeRoundRectCallout">
            <a:avLst>
              <a:gd name="adj1" fmla="val 51825"/>
              <a:gd name="adj2" fmla="val -13062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2 variables in output dataset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</a:rPr>
              <a:t>Thus, the results could also be summarized in a two-way table as above.</a:t>
            </a:r>
          </a:p>
        </p:txBody>
      </p:sp>
    </p:spTree>
    <p:extLst>
      <p:ext uri="{BB962C8B-B14F-4D97-AF65-F5344CB8AC3E}">
        <p14:creationId xmlns:p14="http://schemas.microsoft.com/office/powerpoint/2010/main" val="43902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>
            <a:extLst>
              <a:ext uri="{FF2B5EF4-FFF2-40B4-BE49-F238E27FC236}">
                <a16:creationId xmlns:a16="http://schemas.microsoft.com/office/drawing/2014/main" id="{903B6226-8E12-D0B2-2791-D5120AB5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860" y="1196663"/>
            <a:ext cx="4851861" cy="4846610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9B56C68F-7F64-B5B2-1F5A-A82A43D0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42" y="138093"/>
            <a:ext cx="10539267" cy="1130268"/>
          </a:xfrm>
        </p:spPr>
        <p:txBody>
          <a:bodyPr>
            <a:normAutofit fontScale="90000"/>
          </a:bodyPr>
          <a:lstStyle/>
          <a:p>
            <a:r>
              <a:rPr lang="en-US" dirty="0"/>
              <a:t>Two hierarchies were automatically discovered</a:t>
            </a:r>
            <a:endParaRPr lang="en-GB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AF51F78B-E5AF-6E63-A30A-C71AAAC7E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17" y="2018645"/>
            <a:ext cx="5006180" cy="4651696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D146D7A5-6C92-5742-AF8D-3D46121B0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1501" y="888377"/>
            <a:ext cx="10350308" cy="616573"/>
          </a:xfrm>
        </p:spPr>
        <p:txBody>
          <a:bodyPr/>
          <a:lstStyle/>
          <a:p>
            <a:r>
              <a:rPr lang="en-US" dirty="0"/>
              <a:t>Variable names from the most detailed variable</a:t>
            </a:r>
            <a:r>
              <a:rPr lang="nb-NO" dirty="0"/>
              <a:t> 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D593E34-8C37-B070-3DFC-D83E66BC7B70}"/>
              </a:ext>
            </a:extLst>
          </p:cNvPr>
          <p:cNvSpPr txBox="1"/>
          <p:nvPr/>
        </p:nvSpPr>
        <p:spPr>
          <a:xfrm>
            <a:off x="1668417" y="4182569"/>
            <a:ext cx="912858" cy="584775"/>
          </a:xfrm>
          <a:prstGeom prst="rect">
            <a:avLst/>
          </a:prstGeom>
          <a:solidFill>
            <a:srgbClr val="9CE39F"/>
          </a:solidFill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geo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06E3059-8C56-E084-CFAB-BFE8D5816BB3}"/>
              </a:ext>
            </a:extLst>
          </p:cNvPr>
          <p:cNvSpPr txBox="1"/>
          <p:nvPr/>
        </p:nvSpPr>
        <p:spPr>
          <a:xfrm>
            <a:off x="7736846" y="2623535"/>
            <a:ext cx="1706935" cy="584775"/>
          </a:xfrm>
          <a:prstGeom prst="rect">
            <a:avLst/>
          </a:prstGeom>
          <a:solidFill>
            <a:srgbClr val="9CE39F"/>
          </a:solidFill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sector4</a:t>
            </a:r>
          </a:p>
        </p:txBody>
      </p:sp>
    </p:spTree>
    <p:extLst>
      <p:ext uri="{BB962C8B-B14F-4D97-AF65-F5344CB8AC3E}">
        <p14:creationId xmlns:p14="http://schemas.microsoft.com/office/powerpoint/2010/main" val="30198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3505F95C-64B9-48A2-8DBA-4B3657D60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88517"/>
              </p:ext>
            </p:extLst>
          </p:nvPr>
        </p:nvGraphicFramePr>
        <p:xfrm>
          <a:off x="6430296" y="3147183"/>
          <a:ext cx="5336831" cy="2560320"/>
        </p:xfrm>
        <a:graphic>
          <a:graphicData uri="http://schemas.openxmlformats.org/drawingml/2006/table">
            <a:tbl>
              <a:tblPr/>
              <a:tblGrid>
                <a:gridCol w="1999139">
                  <a:extLst>
                    <a:ext uri="{9D8B030D-6E8A-4147-A177-3AD203B41FA5}">
                      <a16:colId xmlns:a16="http://schemas.microsoft.com/office/drawing/2014/main" val="3228387703"/>
                    </a:ext>
                  </a:extLst>
                </a:gridCol>
                <a:gridCol w="1686230">
                  <a:extLst>
                    <a:ext uri="{9D8B030D-6E8A-4147-A177-3AD203B41FA5}">
                      <a16:colId xmlns:a16="http://schemas.microsoft.com/office/drawing/2014/main" val="271377667"/>
                    </a:ext>
                  </a:extLst>
                </a:gridCol>
                <a:gridCol w="790963">
                  <a:extLst>
                    <a:ext uri="{9D8B030D-6E8A-4147-A177-3AD203B41FA5}">
                      <a16:colId xmlns:a16="http://schemas.microsoft.com/office/drawing/2014/main" val="887507216"/>
                    </a:ext>
                  </a:extLst>
                </a:gridCol>
                <a:gridCol w="860499">
                  <a:extLst>
                    <a:ext uri="{9D8B030D-6E8A-4147-A177-3AD203B41FA5}">
                      <a16:colId xmlns:a16="http://schemas.microsoft.com/office/drawing/2014/main" val="3088327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nb-NO" b="1">
                          <a:solidFill>
                            <a:srgbClr val="3366FF"/>
                          </a:solidFill>
                          <a:effectLst/>
                        </a:rPr>
                        <a:t>mapsFrom</a:t>
                      </a: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b="1">
                          <a:solidFill>
                            <a:srgbClr val="3366FF"/>
                          </a:solidFill>
                          <a:effectLst/>
                        </a:rPr>
                        <a:t>mapsTo</a:t>
                      </a: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sign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b="1" dirty="0" err="1">
                          <a:solidFill>
                            <a:srgbClr val="3366FF"/>
                          </a:solidFill>
                          <a:effectLst/>
                        </a:rPr>
                        <a:t>level</a:t>
                      </a:r>
                      <a:endParaRPr lang="nb-NO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80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05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Portugal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3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Spain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5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nonEU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85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Iceland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 err="1">
                          <a:effectLst/>
                        </a:rPr>
                        <a:t>nonEU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nb-NO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184731"/>
                  </a:ext>
                </a:extLst>
              </a:tr>
            </a:tbl>
          </a:graphicData>
        </a:graphic>
      </p:graphicFrame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7DD8F220-ABCB-4F6D-8B5C-4DF2739997BA}"/>
              </a:ext>
            </a:extLst>
          </p:cNvPr>
          <p:cNvGraphicFramePr>
            <a:graphicFrameLocks noGrp="1"/>
          </p:cNvGraphicFramePr>
          <p:nvPr/>
        </p:nvGraphicFramePr>
        <p:xfrm>
          <a:off x="526487" y="3074002"/>
          <a:ext cx="2290618" cy="3627120"/>
        </p:xfrm>
        <a:graphic>
          <a:graphicData uri="http://schemas.openxmlformats.org/drawingml/2006/table">
            <a:tbl>
              <a:tblPr/>
              <a:tblGrid>
                <a:gridCol w="886824">
                  <a:extLst>
                    <a:ext uri="{9D8B030D-6E8A-4147-A177-3AD203B41FA5}">
                      <a16:colId xmlns:a16="http://schemas.microsoft.com/office/drawing/2014/main" val="2328641868"/>
                    </a:ext>
                  </a:extLst>
                </a:gridCol>
                <a:gridCol w="1403794">
                  <a:extLst>
                    <a:ext uri="{9D8B030D-6E8A-4147-A177-3AD203B41FA5}">
                      <a16:colId xmlns:a16="http://schemas.microsoft.com/office/drawing/2014/main" val="1643873870"/>
                    </a:ext>
                  </a:extLst>
                </a:gridCol>
              </a:tblGrid>
              <a:tr h="58583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b-NO" sz="3200" b="1" dirty="0" err="1">
                          <a:solidFill>
                            <a:srgbClr val="3366FF"/>
                          </a:solidFill>
                          <a:effectLst/>
                        </a:rPr>
                        <a:t>sdcTable</a:t>
                      </a:r>
                      <a:endParaRPr lang="nb-NO" sz="3200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nb-NO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5133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b"/>
                      <a:r>
                        <a:rPr lang="nb-NO" b="1" u="sng" dirty="0" err="1">
                          <a:solidFill>
                            <a:srgbClr val="C00000"/>
                          </a:solidFill>
                          <a:effectLst/>
                        </a:rPr>
                        <a:t>levels</a:t>
                      </a:r>
                      <a:endParaRPr lang="nb-NO" b="1" u="sng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b="1" u="sng" dirty="0" err="1">
                          <a:solidFill>
                            <a:srgbClr val="C00000"/>
                          </a:solidFill>
                          <a:effectLst/>
                        </a:rPr>
                        <a:t>codes</a:t>
                      </a:r>
                      <a:endParaRPr lang="nb-NO" b="1" u="sng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91938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645834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06425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@@@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Portugal</a:t>
                      </a: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15619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@@@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Spain</a:t>
                      </a: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09734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@@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nonEU</a:t>
                      </a: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61889"/>
                  </a:ext>
                </a:extLst>
              </a:tr>
              <a:tr h="425883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@@@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 err="1">
                          <a:effectLst/>
                        </a:rPr>
                        <a:t>Iceland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622709"/>
                  </a:ext>
                </a:extLst>
              </a:tr>
            </a:tbl>
          </a:graphicData>
        </a:graphic>
      </p:graphicFrame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759782D5-9E38-4389-864C-28F3AE3B190A}"/>
              </a:ext>
            </a:extLst>
          </p:cNvPr>
          <p:cNvGraphicFramePr>
            <a:graphicFrameLocks noGrp="1"/>
          </p:cNvGraphicFramePr>
          <p:nvPr/>
        </p:nvGraphicFramePr>
        <p:xfrm>
          <a:off x="3159414" y="3104057"/>
          <a:ext cx="2161308" cy="3567011"/>
        </p:xfrm>
        <a:graphic>
          <a:graphicData uri="http://schemas.openxmlformats.org/drawingml/2006/table">
            <a:tbl>
              <a:tblPr/>
              <a:tblGrid>
                <a:gridCol w="2161308">
                  <a:extLst>
                    <a:ext uri="{9D8B030D-6E8A-4147-A177-3AD203B41FA5}">
                      <a16:colId xmlns:a16="http://schemas.microsoft.com/office/drawing/2014/main" val="1643873870"/>
                    </a:ext>
                  </a:extLst>
                </a:gridCol>
              </a:tblGrid>
              <a:tr h="769606">
                <a:tc>
                  <a:txBody>
                    <a:bodyPr/>
                    <a:lstStyle/>
                    <a:p>
                      <a:pPr algn="l" fontAlgn="b"/>
                      <a:r>
                        <a:rPr lang="nb-NO" sz="3200" b="1" dirty="0" err="1">
                          <a:solidFill>
                            <a:srgbClr val="3366FF"/>
                          </a:solidFill>
                          <a:effectLst/>
                        </a:rPr>
                        <a:t>tauArgus</a:t>
                      </a:r>
                      <a:endParaRPr lang="nb-NO" sz="3200" b="1" dirty="0">
                        <a:solidFill>
                          <a:srgbClr val="3366FF"/>
                        </a:solidFill>
                        <a:effectLst/>
                      </a:endParaRP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5133"/>
                  </a:ext>
                </a:extLst>
              </a:tr>
              <a:tr h="559481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06425"/>
                  </a:ext>
                </a:extLst>
              </a:tr>
              <a:tr h="559481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@Portugal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15619"/>
                  </a:ext>
                </a:extLst>
              </a:tr>
              <a:tr h="559481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@Spain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09734"/>
                  </a:ext>
                </a:extLst>
              </a:tr>
              <a:tr h="559481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effectLst/>
                        </a:rPr>
                        <a:t>nonEU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61889"/>
                  </a:ext>
                </a:extLst>
              </a:tr>
              <a:tr h="559481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effectLst/>
                        </a:rPr>
                        <a:t>@</a:t>
                      </a:r>
                      <a:r>
                        <a:rPr lang="nb-NO" dirty="0" err="1">
                          <a:effectLst/>
                        </a:rPr>
                        <a:t>Iceland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622709"/>
                  </a:ext>
                </a:extLst>
              </a:tr>
            </a:tbl>
          </a:graphicData>
        </a:graphic>
      </p:graphicFrame>
      <p:graphicFrame>
        <p:nvGraphicFramePr>
          <p:cNvPr id="9" name="Tabell 8">
            <a:extLst>
              <a:ext uri="{FF2B5EF4-FFF2-40B4-BE49-F238E27FC236}">
                <a16:creationId xmlns:a16="http://schemas.microsoft.com/office/drawing/2014/main" id="{D85CE394-6811-4A09-ADE0-ED6FF1084FB8}"/>
              </a:ext>
            </a:extLst>
          </p:cNvPr>
          <p:cNvGraphicFramePr>
            <a:graphicFrameLocks noGrp="1"/>
          </p:cNvGraphicFramePr>
          <p:nvPr/>
        </p:nvGraphicFramePr>
        <p:xfrm>
          <a:off x="6430296" y="186932"/>
          <a:ext cx="2641599" cy="2373798"/>
        </p:xfrm>
        <a:graphic>
          <a:graphicData uri="http://schemas.openxmlformats.org/drawingml/2006/table">
            <a:tbl>
              <a:tblPr/>
              <a:tblGrid>
                <a:gridCol w="2641599">
                  <a:extLst>
                    <a:ext uri="{9D8B030D-6E8A-4147-A177-3AD203B41FA5}">
                      <a16:colId xmlns:a16="http://schemas.microsoft.com/office/drawing/2014/main" val="1643873870"/>
                    </a:ext>
                  </a:extLst>
                </a:gridCol>
              </a:tblGrid>
              <a:tr h="713586">
                <a:tc>
                  <a:txBody>
                    <a:bodyPr/>
                    <a:lstStyle/>
                    <a:p>
                      <a:pPr algn="l" fontAlgn="b"/>
                      <a:r>
                        <a:rPr lang="en-GB" sz="3200" b="1" noProof="0" dirty="0">
                          <a:solidFill>
                            <a:srgbClr val="3366FF"/>
                          </a:solidFill>
                          <a:effectLst/>
                        </a:rPr>
                        <a:t>formulas</a:t>
                      </a:r>
                      <a:r>
                        <a:rPr lang="nb-NO" sz="3200" b="1" dirty="0">
                          <a:solidFill>
                            <a:srgbClr val="3366FF"/>
                          </a:solidFill>
                          <a:effectLst/>
                        </a:rPr>
                        <a:t> </a:t>
                      </a:r>
                    </a:p>
                  </a:txBody>
                  <a:tcPr marL="76200" marR="76200" marT="76200" marB="762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5133"/>
                  </a:ext>
                </a:extLst>
              </a:tr>
              <a:tr h="540592"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>
                          <a:effectLst/>
                        </a:rPr>
                        <a:t>Total = EU + nonEU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06425"/>
                  </a:ext>
                </a:extLst>
              </a:tr>
              <a:tr h="559810">
                <a:tc>
                  <a:txBody>
                    <a:bodyPr/>
                    <a:lstStyle/>
                    <a:p>
                      <a:pPr marL="0" marR="0" lvl="0" indent="0" algn="l" defTabSz="91444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effectLst/>
                        </a:rPr>
                        <a:t>EU = Portugal + Spain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09734"/>
                  </a:ext>
                </a:extLst>
              </a:tr>
              <a:tr h="559810">
                <a:tc>
                  <a:txBody>
                    <a:bodyPr/>
                    <a:lstStyle/>
                    <a:p>
                      <a:pPr marL="0" marR="0" lvl="0" indent="0" algn="l" defTabSz="91444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effectLst/>
                        </a:rPr>
                        <a:t>nonEU</a:t>
                      </a:r>
                      <a:r>
                        <a:rPr lang="pt-BR" dirty="0">
                          <a:effectLst/>
                        </a:rPr>
                        <a:t> = </a:t>
                      </a:r>
                      <a:r>
                        <a:rPr lang="pt-BR" dirty="0" err="1">
                          <a:effectLst/>
                        </a:rPr>
                        <a:t>Iceland</a:t>
                      </a:r>
                      <a:endParaRPr lang="nb-NO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61889"/>
                  </a:ext>
                </a:extLst>
              </a:tr>
            </a:tbl>
          </a:graphicData>
        </a:graphic>
      </p:graphicFrame>
      <p:pic>
        <p:nvPicPr>
          <p:cNvPr id="2" name="Bilde 1">
            <a:extLst>
              <a:ext uri="{FF2B5EF4-FFF2-40B4-BE49-F238E27FC236}">
                <a16:creationId xmlns:a16="http://schemas.microsoft.com/office/drawing/2014/main" id="{30AD6B10-0EF4-046D-9405-4144CCDC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38" y="156878"/>
            <a:ext cx="2782476" cy="2585451"/>
          </a:xfrm>
          <a:prstGeom prst="rect">
            <a:avLst/>
          </a:prstGeom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BEF8D159-8D81-D4FE-2B77-636E7D846AC3}"/>
              </a:ext>
            </a:extLst>
          </p:cNvPr>
          <p:cNvSpPr txBox="1">
            <a:spLocks/>
          </p:cNvSpPr>
          <p:nvPr/>
        </p:nvSpPr>
        <p:spPr>
          <a:xfrm>
            <a:off x="933500" y="156877"/>
            <a:ext cx="4467442" cy="2585451"/>
          </a:xfrm>
          <a:prstGeom prst="wedgeRoundRectCallout">
            <a:avLst>
              <a:gd name="adj1" fmla="val -2651"/>
              <a:gd name="adj2" fmla="val 5882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• </a:t>
            </a:r>
            <a:r>
              <a:rPr lang="en-US" sz="1400" dirty="0">
                <a:solidFill>
                  <a:schemeClr val="tx1"/>
                </a:solidFill>
              </a:rPr>
              <a:t>The hierarchy can also be described using the standards in R-package </a:t>
            </a:r>
            <a:r>
              <a:rPr lang="en-US" sz="1400" dirty="0" err="1">
                <a:solidFill>
                  <a:schemeClr val="tx1"/>
                </a:solidFill>
              </a:rPr>
              <a:t>sdcTable</a:t>
            </a:r>
            <a:r>
              <a:rPr lang="en-US" sz="1400" dirty="0">
                <a:solidFill>
                  <a:schemeClr val="tx1"/>
                </a:solidFill>
              </a:rPr>
              <a:t> or the program </a:t>
            </a:r>
            <a:r>
              <a:rPr lang="en-US" sz="1400" dirty="0" err="1">
                <a:solidFill>
                  <a:schemeClr val="tx1"/>
                </a:solidFill>
              </a:rPr>
              <a:t>tauArgus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• But the formula specifications on the right side are more general. A three structure is not needed. </a:t>
            </a: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2C146378-8BDD-A45F-12F6-1DC0EF5D3C94}"/>
              </a:ext>
            </a:extLst>
          </p:cNvPr>
          <p:cNvSpPr txBox="1">
            <a:spLocks/>
          </p:cNvSpPr>
          <p:nvPr/>
        </p:nvSpPr>
        <p:spPr>
          <a:xfrm>
            <a:off x="5663031" y="5936101"/>
            <a:ext cx="4467442" cy="715710"/>
          </a:xfrm>
          <a:prstGeom prst="wedgeRoundRectCallout">
            <a:avLst>
              <a:gd name="adj1" fmla="val -1695"/>
              <a:gd name="adj2" fmla="val -72521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The information in the formulas can also be written in a table like this. The column with levels means that you need to compute EU and </a:t>
            </a:r>
            <a:r>
              <a:rPr lang="en-US" sz="1200" dirty="0" err="1">
                <a:solidFill>
                  <a:schemeClr val="tx1"/>
                </a:solidFill>
              </a:rPr>
              <a:t>nonEU</a:t>
            </a:r>
            <a:r>
              <a:rPr lang="en-US" sz="1200" dirty="0">
                <a:solidFill>
                  <a:schemeClr val="tx1"/>
                </a:solidFill>
              </a:rPr>
              <a:t> first and the Europe.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7019662C-4E67-CE85-D234-BDCB7E1D0E49}"/>
              </a:ext>
            </a:extLst>
          </p:cNvPr>
          <p:cNvSpPr txBox="1">
            <a:spLocks/>
          </p:cNvSpPr>
          <p:nvPr/>
        </p:nvSpPr>
        <p:spPr>
          <a:xfrm>
            <a:off x="9563485" y="186932"/>
            <a:ext cx="2457383" cy="1531109"/>
          </a:xfrm>
          <a:prstGeom prst="wedgeRoundRectCallout">
            <a:avLst>
              <a:gd name="adj1" fmla="val -65529"/>
              <a:gd name="adj2" fmla="val -2619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The formula here is completely different from the formula in the formula interface</a:t>
            </a:r>
            <a:endParaRPr lang="nb-NO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1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3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4" id="{2DD2E200-3BA7-4D2C-9A08-4AED2FEA3159}" vid="{DC420E89-A25E-4550-8B73-ED64470173C5}"/>
    </a:ext>
  </a:extLst>
</a:theme>
</file>

<file path=ppt/theme/theme2.xml><?xml version="1.0" encoding="utf-8"?>
<a:theme xmlns:a="http://schemas.openxmlformats.org/drawingml/2006/main" name="1_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0A26025CE3D49968C396BE3CDEB25" ma:contentTypeVersion="11" ma:contentTypeDescription="Create a new document." ma:contentTypeScope="" ma:versionID="12edb05b203b514403b7ea95009d58a6">
  <xsd:schema xmlns:xsd="http://www.w3.org/2001/XMLSchema" xmlns:xs="http://www.w3.org/2001/XMLSchema" xmlns:p="http://schemas.microsoft.com/office/2006/metadata/properties" xmlns:ns3="a876cf1c-3c61-42fd-8570-6f768b3b5f3d" xmlns:ns4="ec7cace3-0133-4776-b16c-fc566e7bbdd4" targetNamespace="http://schemas.microsoft.com/office/2006/metadata/properties" ma:root="true" ma:fieldsID="ca388fb8e525fec26e16bc15e55d81f2" ns3:_="" ns4:_="">
    <xsd:import namespace="a876cf1c-3c61-42fd-8570-6f768b3b5f3d"/>
    <xsd:import namespace="ec7cace3-0133-4776-b16c-fc566e7bbd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76cf1c-3c61-42fd-8570-6f768b3b5f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cace3-0133-4776-b16c-fc566e7bbdd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F42302-2478-43BE-A981-AC65D73AB78A}">
  <ds:schemaRefs>
    <ds:schemaRef ds:uri="a876cf1c-3c61-42fd-8570-6f768b3b5f3d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c7cace3-0133-4776-b16c-fc566e7bbdd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DA7639B-4D2C-45CB-8EFB-A433F7CA2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1150F7-17D5-4071-B05A-7A783905A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76cf1c-3c61-42fd-8570-6f768b3b5f3d"/>
    <ds:schemaRef ds:uri="ec7cace3-0133-4776-b16c-fc566e7bbd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Metoder og programvare for prikking</Template>
  <TotalTime>0</TotalTime>
  <Words>3866</Words>
  <Application>Microsoft Office PowerPoint</Application>
  <PresentationFormat>Widescreen</PresentationFormat>
  <Paragraphs>738</Paragraphs>
  <Slides>38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38</vt:i4>
      </vt:variant>
    </vt:vector>
  </HeadingPairs>
  <TitlesOfParts>
    <vt:vector size="48" baseType="lpstr">
      <vt:lpstr>Aptos Narrow</vt:lpstr>
      <vt:lpstr>Arial</vt:lpstr>
      <vt:lpstr>Calibri</vt:lpstr>
      <vt:lpstr>Cascadia Mono Light</vt:lpstr>
      <vt:lpstr>Lucida Console</vt:lpstr>
      <vt:lpstr>Open Sans</vt:lpstr>
      <vt:lpstr>Roboto Condensed</vt:lpstr>
      <vt:lpstr>Wingdings</vt:lpstr>
      <vt:lpstr>Office-tema</vt:lpstr>
      <vt:lpstr>1_Office-tema</vt:lpstr>
      <vt:lpstr>Statistical Disclosure Control  (SDC) day 3, part 2</vt:lpstr>
      <vt:lpstr>Contents </vt:lpstr>
      <vt:lpstr>Hierarchies</vt:lpstr>
      <vt:lpstr>Example from vignette  </vt:lpstr>
      <vt:lpstr>Example from vignette </vt:lpstr>
      <vt:lpstr>Example from vignette  </vt:lpstr>
      <vt:lpstr>How are variables combined?</vt:lpstr>
      <vt:lpstr>Two hierarchies were automatically discovered</vt:lpstr>
      <vt:lpstr>PowerPoint-presentasjon</vt:lpstr>
      <vt:lpstr>Hierarchies from data</vt:lpstr>
      <vt:lpstr>Hierarchies from data</vt:lpstr>
      <vt:lpstr>Hierarchies can be input  </vt:lpstr>
      <vt:lpstr>The dataset sdc_cars</vt:lpstr>
      <vt:lpstr>The dataset sdc_cars</vt:lpstr>
      <vt:lpstr>Tree structure  = nested hierarchy</vt:lpstr>
      <vt:lpstr>Tree structure  = nested hierarchy</vt:lpstr>
      <vt:lpstr>Non-tree structure  = non-nested hierarchy </vt:lpstr>
      <vt:lpstr>Two tree structures are found</vt:lpstr>
      <vt:lpstr>A non-nested hierarchy is generated</vt:lpstr>
      <vt:lpstr>Formulas and Hierarchy</vt:lpstr>
      <vt:lpstr>PowerPoint-presentasjon</vt:lpstr>
      <vt:lpstr> Hierarchy Input</vt:lpstr>
      <vt:lpstr>Differences between   GaussSuppression, sdcTable og Tau-Argus  </vt:lpstr>
      <vt:lpstr>If you want to create a hierarchy manually </vt:lpstr>
      <vt:lpstr> A difference between the hierarchy and formula interface </vt:lpstr>
      <vt:lpstr>PowerPoint-presentasjon</vt:lpstr>
      <vt:lpstr>PowerPoint-presentasjon</vt:lpstr>
      <vt:lpstr> </vt:lpstr>
      <vt:lpstr> The removeEmpty parameter</vt:lpstr>
      <vt:lpstr>How to consider open data?</vt:lpstr>
      <vt:lpstr>Estimate a value with high accuracy  in a magnitude table</vt:lpstr>
      <vt:lpstr>PowerPoint-presentasjon</vt:lpstr>
      <vt:lpstr>PowerPoint-presentasjon</vt:lpstr>
      <vt:lpstr>PowerPoint-presentasjon</vt:lpstr>
      <vt:lpstr>How to consider open data?  Solution in practice: </vt:lpstr>
      <vt:lpstr>PowerPoint-presentasjon</vt:lpstr>
      <vt:lpstr>Exercises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2020-06-08T07:53:32Z</dcterms:created>
  <dcterms:modified xsi:type="dcterms:W3CDTF">2024-03-01T11:56:01Z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0x0101003870A26025CE3D49968C396BE3CDEB25</vt:lpwstr>
  </property>
</Properties>
</file>